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7.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8.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9.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85" r:id="rId2"/>
    <p:sldMasterId id="2147483689" r:id="rId3"/>
    <p:sldMasterId id="2147483693" r:id="rId4"/>
    <p:sldMasterId id="2147483697" r:id="rId5"/>
    <p:sldMasterId id="2147483701" r:id="rId6"/>
    <p:sldMasterId id="2147483705" r:id="rId7"/>
    <p:sldMasterId id="2147483709" r:id="rId8"/>
    <p:sldMasterId id="2147483713" r:id="rId9"/>
    <p:sldMasterId id="2147483717" r:id="rId10"/>
  </p:sldMasterIdLst>
  <p:notesMasterIdLst>
    <p:notesMasterId r:id="rId68"/>
  </p:notesMasterIdLst>
  <p:sldIdLst>
    <p:sldId id="256" r:id="rId11"/>
    <p:sldId id="257" r:id="rId12"/>
    <p:sldId id="515" r:id="rId13"/>
    <p:sldId id="334" r:id="rId14"/>
    <p:sldId id="514" r:id="rId15"/>
    <p:sldId id="565" r:id="rId16"/>
    <p:sldId id="302" r:id="rId17"/>
    <p:sldId id="337" r:id="rId18"/>
    <p:sldId id="516" r:id="rId19"/>
    <p:sldId id="517" r:id="rId20"/>
    <p:sldId id="301" r:id="rId21"/>
    <p:sldId id="518" r:id="rId22"/>
    <p:sldId id="282" r:id="rId23"/>
    <p:sldId id="556" r:id="rId24"/>
    <p:sldId id="557" r:id="rId25"/>
    <p:sldId id="558" r:id="rId26"/>
    <p:sldId id="559" r:id="rId27"/>
    <p:sldId id="561" r:id="rId28"/>
    <p:sldId id="562" r:id="rId29"/>
    <p:sldId id="563" r:id="rId30"/>
    <p:sldId id="345" r:id="rId31"/>
    <p:sldId id="566" r:id="rId32"/>
    <p:sldId id="291" r:id="rId33"/>
    <p:sldId id="519" r:id="rId34"/>
    <p:sldId id="286" r:id="rId35"/>
    <p:sldId id="522" r:id="rId36"/>
    <p:sldId id="523" r:id="rId37"/>
    <p:sldId id="549" r:id="rId38"/>
    <p:sldId id="524" r:id="rId39"/>
    <p:sldId id="284" r:id="rId40"/>
    <p:sldId id="356" r:id="rId41"/>
    <p:sldId id="513" r:id="rId42"/>
    <p:sldId id="511" r:id="rId43"/>
    <p:sldId id="512" r:id="rId44"/>
    <p:sldId id="552" r:id="rId45"/>
    <p:sldId id="542" r:id="rId46"/>
    <p:sldId id="553" r:id="rId47"/>
    <p:sldId id="535" r:id="rId48"/>
    <p:sldId id="545" r:id="rId49"/>
    <p:sldId id="325" r:id="rId50"/>
    <p:sldId id="555" r:id="rId51"/>
    <p:sldId id="536" r:id="rId52"/>
    <p:sldId id="537" r:id="rId53"/>
    <p:sldId id="538" r:id="rId54"/>
    <p:sldId id="269" r:id="rId55"/>
    <p:sldId id="540" r:id="rId56"/>
    <p:sldId id="543" r:id="rId57"/>
    <p:sldId id="270" r:id="rId58"/>
    <p:sldId id="541" r:id="rId59"/>
    <p:sldId id="539" r:id="rId60"/>
    <p:sldId id="354" r:id="rId61"/>
    <p:sldId id="275" r:id="rId62"/>
    <p:sldId id="546" r:id="rId63"/>
    <p:sldId id="547" r:id="rId64"/>
    <p:sldId id="567" r:id="rId65"/>
    <p:sldId id="548" r:id="rId66"/>
    <p:sldId id="332" r:id="rId67"/>
  </p:sldIdLst>
  <p:sldSz cx="9144000" cy="6858000" type="screen4x3"/>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82" userDrawn="1">
          <p15:clr>
            <a:srgbClr val="A4A3A4"/>
          </p15:clr>
        </p15:guide>
        <p15:guide id="2" pos="15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AE00"/>
    <a:srgbClr val="89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111"/>
    <p:restoredTop sz="84088"/>
  </p:normalViewPr>
  <p:slideViewPr>
    <p:cSldViewPr snapToGrid="0" snapToObjects="1">
      <p:cViewPr>
        <p:scale>
          <a:sx n="67" d="100"/>
          <a:sy n="67" d="100"/>
        </p:scale>
        <p:origin x="3520" y="1160"/>
      </p:cViewPr>
      <p:guideLst>
        <p:guide orient="horz" pos="2682"/>
        <p:guide pos="158"/>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custT="1"/>
      <dgm:spPr>
        <a:ln>
          <a:noFill/>
        </a:ln>
      </dgm:spPr>
      <dgm:t>
        <a:bodyPr/>
        <a:lstStyle/>
        <a:p>
          <a:r>
            <a:rPr lang="en-US" sz="1800" dirty="0"/>
            <a:t>Intermediary_file_1.txt</a:t>
          </a:r>
        </a:p>
      </dgm:t>
    </dgm:pt>
    <dgm:pt modelId="{78A767CC-1741-0843-965D-3CE4D9278F17}" type="parTrans" cxnId="{11850742-7AFC-654D-A3F3-2C271B8CD994}">
      <dgm:prSet/>
      <dgm:spPr/>
      <dgm:t>
        <a:bodyPr/>
        <a:lstStyle/>
        <a:p>
          <a:endParaRPr lang="en-US" sz="1800"/>
        </a:p>
      </dgm:t>
    </dgm:pt>
    <dgm:pt modelId="{C725EB90-7D6D-624F-BB6C-454205D07882}" type="sibTrans" cxnId="{11850742-7AFC-654D-A3F3-2C271B8CD994}">
      <dgm:prSet custT="1"/>
      <dgm:spPr/>
      <dgm:t>
        <a:bodyPr/>
        <a:lstStyle/>
        <a:p>
          <a:endParaRPr lang="en-US" sz="1800"/>
        </a:p>
      </dgm:t>
    </dgm:pt>
    <dgm:pt modelId="{3D0E4A71-3559-6F41-82EF-4399AAF3F665}">
      <dgm:prSet phldrT="[Text]" custT="1"/>
      <dgm:spPr/>
      <dgm:t>
        <a:bodyPr/>
        <a:lstStyle/>
        <a:p>
          <a:r>
            <a:rPr lang="en-US" sz="1800" dirty="0"/>
            <a:t>Process 2</a:t>
          </a:r>
        </a:p>
      </dgm:t>
    </dgm:pt>
    <dgm:pt modelId="{CE2C5B43-01EB-9247-8F63-33401C75BA22}" type="parTrans" cxnId="{1EB96A22-7123-344A-8E1E-305250BE80FE}">
      <dgm:prSet/>
      <dgm:spPr/>
      <dgm:t>
        <a:bodyPr/>
        <a:lstStyle/>
        <a:p>
          <a:endParaRPr lang="en-US" sz="1800"/>
        </a:p>
      </dgm:t>
    </dgm:pt>
    <dgm:pt modelId="{F46FD193-A56F-674B-A5EF-160928253438}" type="sibTrans" cxnId="{1EB96A22-7123-344A-8E1E-305250BE80FE}">
      <dgm:prSet custT="1"/>
      <dgm:spPr/>
      <dgm:t>
        <a:bodyPr/>
        <a:lstStyle/>
        <a:p>
          <a:endParaRPr lang="en-US" sz="1800"/>
        </a:p>
      </dgm:t>
    </dgm:pt>
    <dgm:pt modelId="{438F6A36-A432-B943-B012-9C9B9FA5A885}">
      <dgm:prSet phldrT="[Text]" custT="1"/>
      <dgm:spPr>
        <a:ln>
          <a:noFill/>
        </a:ln>
      </dgm:spPr>
      <dgm:t>
        <a:bodyPr/>
        <a:lstStyle/>
        <a:p>
          <a:r>
            <a:rPr lang="en-US" sz="1800" dirty="0"/>
            <a:t>Intermediary_file_2.csv</a:t>
          </a:r>
        </a:p>
      </dgm:t>
    </dgm:pt>
    <dgm:pt modelId="{1D533D93-C634-304E-8514-70CAF93F4945}" type="parTrans" cxnId="{4941676E-1CC8-734E-80B7-004A407D9D9E}">
      <dgm:prSet/>
      <dgm:spPr/>
      <dgm:t>
        <a:bodyPr/>
        <a:lstStyle/>
        <a:p>
          <a:endParaRPr lang="en-US" sz="1800"/>
        </a:p>
      </dgm:t>
    </dgm:pt>
    <dgm:pt modelId="{B949C7BA-55DA-7C4A-9A70-2C84ACBCF86B}" type="sibTrans" cxnId="{4941676E-1CC8-734E-80B7-004A407D9D9E}">
      <dgm:prSet custT="1"/>
      <dgm:spPr/>
      <dgm:t>
        <a:bodyPr/>
        <a:lstStyle/>
        <a:p>
          <a:endParaRPr lang="en-US" sz="1800"/>
        </a:p>
      </dgm:t>
    </dgm:pt>
    <dgm:pt modelId="{44CDF938-2425-FF4F-85B3-425F6EAB454E}">
      <dgm:prSet phldrT="[Text]" custT="1"/>
      <dgm:spPr>
        <a:noFill/>
        <a:ln>
          <a:noFill/>
        </a:ln>
      </dgm:spPr>
      <dgm:t>
        <a:bodyPr/>
        <a:lstStyle/>
        <a:p>
          <a:r>
            <a:rPr lang="en-US" sz="1800" dirty="0" err="1"/>
            <a:t>input_data.txt</a:t>
          </a:r>
          <a:endParaRPr lang="en-US" sz="1800" dirty="0"/>
        </a:p>
      </dgm:t>
    </dgm:pt>
    <dgm:pt modelId="{62E42C04-2EB1-6844-ABBB-2943F94AF1E4}" type="parTrans" cxnId="{104EA625-1EC7-564E-967E-F317A16F26A8}">
      <dgm:prSet/>
      <dgm:spPr/>
      <dgm:t>
        <a:bodyPr/>
        <a:lstStyle/>
        <a:p>
          <a:endParaRPr lang="sv-SE" sz="1800"/>
        </a:p>
      </dgm:t>
    </dgm:pt>
    <dgm:pt modelId="{172A6017-A754-1E42-B064-0DF06E4F17B6}" type="sibTrans" cxnId="{104EA625-1EC7-564E-967E-F317A16F26A8}">
      <dgm:prSet custT="1"/>
      <dgm:spPr/>
      <dgm:t>
        <a:bodyPr/>
        <a:lstStyle/>
        <a:p>
          <a:endParaRPr lang="sv-SE" sz="1800"/>
        </a:p>
      </dgm:t>
    </dgm:pt>
    <dgm:pt modelId="{B417EA5F-2296-A147-9FDF-EDA41B1E9EE9}">
      <dgm:prSet phldrT="[Text]" custT="1"/>
      <dgm:spPr>
        <a:noFill/>
      </dgm:spPr>
      <dgm:t>
        <a:bodyPr/>
        <a:lstStyle/>
        <a:p>
          <a:r>
            <a:rPr lang="en-US" sz="1800" dirty="0"/>
            <a:t>Process 1</a:t>
          </a:r>
        </a:p>
      </dgm:t>
    </dgm:pt>
    <dgm:pt modelId="{92C89E69-360A-3844-9404-2B808F1AEA27}" type="parTrans" cxnId="{E2AD8307-8605-E54F-8A5F-58BFD880C5C6}">
      <dgm:prSet/>
      <dgm:spPr/>
      <dgm:t>
        <a:bodyPr/>
        <a:lstStyle/>
        <a:p>
          <a:endParaRPr lang="sv-SE" sz="1800"/>
        </a:p>
      </dgm:t>
    </dgm:pt>
    <dgm:pt modelId="{0831C494-9D41-D543-B6BF-9E3F993709FF}" type="sibTrans" cxnId="{E2AD8307-8605-E54F-8A5F-58BFD880C5C6}">
      <dgm:prSet custT="1"/>
      <dgm:spPr/>
      <dgm:t>
        <a:bodyPr/>
        <a:lstStyle/>
        <a:p>
          <a:endParaRPr lang="sv-SE" sz="1800"/>
        </a:p>
      </dgm:t>
    </dgm:pt>
    <dgm:pt modelId="{44798558-176B-6F4B-9FE7-7F7032FE0C9E}">
      <dgm:prSet phldrT="[Text]" custT="1"/>
      <dgm:spPr/>
      <dgm:t>
        <a:bodyPr/>
        <a:lstStyle/>
        <a:p>
          <a:r>
            <a:rPr lang="en-US" sz="1800" dirty="0"/>
            <a:t>Process 3</a:t>
          </a:r>
        </a:p>
      </dgm:t>
    </dgm:pt>
    <dgm:pt modelId="{CE44453F-91F9-6046-BDCA-DD17076D6B75}" type="parTrans" cxnId="{84EE6328-6FB9-024D-A6B3-09EBD3A17162}">
      <dgm:prSet/>
      <dgm:spPr/>
      <dgm:t>
        <a:bodyPr/>
        <a:lstStyle/>
        <a:p>
          <a:endParaRPr lang="sv-SE" sz="1800"/>
        </a:p>
      </dgm:t>
    </dgm:pt>
    <dgm:pt modelId="{659C5ABF-4A05-C942-BFFC-AC6D006DB5F6}" type="sibTrans" cxnId="{84EE6328-6FB9-024D-A6B3-09EBD3A17162}">
      <dgm:prSet custT="1"/>
      <dgm:spPr/>
      <dgm:t>
        <a:bodyPr/>
        <a:lstStyle/>
        <a:p>
          <a:endParaRPr lang="sv-SE" sz="1800"/>
        </a:p>
      </dgm:t>
    </dgm:pt>
    <dgm:pt modelId="{C5F87254-BCF5-3645-A3B0-02A8EB420A59}">
      <dgm:prSet phldrT="[Text]" custT="1"/>
      <dgm:spPr>
        <a:ln>
          <a:noFill/>
        </a:ln>
      </dgm:spPr>
      <dgm:t>
        <a:bodyPr/>
        <a:lstStyle/>
        <a:p>
          <a:r>
            <a:rPr lang="en-US" sz="1800" dirty="0" err="1"/>
            <a:t>output.pdf</a:t>
          </a:r>
          <a:endParaRPr lang="en-US" sz="1800" dirty="0"/>
        </a:p>
      </dgm:t>
    </dgm:pt>
    <dgm:pt modelId="{BDFA2843-B6C2-BF42-85D5-84AE1CBF8E29}" type="parTrans" cxnId="{D3DEDDFF-2C02-0740-9345-4092BF0FA1FE}">
      <dgm:prSet/>
      <dgm:spPr/>
      <dgm:t>
        <a:bodyPr/>
        <a:lstStyle/>
        <a:p>
          <a:endParaRPr lang="sv-SE" sz="1800"/>
        </a:p>
      </dgm:t>
    </dgm:pt>
    <dgm:pt modelId="{9C5F5E2B-CFCA-0D4A-88D8-2A8DA7D87FFD}" type="sibTrans" cxnId="{D3DEDDFF-2C02-0740-9345-4092BF0FA1FE}">
      <dgm:prSet/>
      <dgm:spPr/>
      <dgm:t>
        <a:bodyPr/>
        <a:lstStyle/>
        <a:p>
          <a:endParaRPr lang="sv-SE" sz="1800"/>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7">
        <dgm:presLayoutVars>
          <dgm:bulletEnabled val="1"/>
        </dgm:presLayoutVars>
      </dgm:prSet>
      <dgm:spPr/>
    </dgm:pt>
    <dgm:pt modelId="{C9BF42DD-7B11-4E40-9497-E1EABD250674}" type="pres">
      <dgm:prSet presAssocID="{172A6017-A754-1E42-B064-0DF06E4F17B6}" presName="sibTrans" presStyleLbl="sibTrans2D1" presStyleIdx="0" presStyleCnt="6"/>
      <dgm:spPr/>
    </dgm:pt>
    <dgm:pt modelId="{03BB3DEF-D1DA-CC40-A4C5-4165E063959D}" type="pres">
      <dgm:prSet presAssocID="{172A6017-A754-1E42-B064-0DF06E4F17B6}" presName="connectorText" presStyleLbl="sibTrans2D1" presStyleIdx="0" presStyleCnt="6"/>
      <dgm:spPr/>
    </dgm:pt>
    <dgm:pt modelId="{FA156E63-B30A-234D-BA80-F46C365C0D70}" type="pres">
      <dgm:prSet presAssocID="{B417EA5F-2296-A147-9FDF-EDA41B1E9EE9}" presName="node" presStyleLbl="node1" presStyleIdx="1" presStyleCnt="7">
        <dgm:presLayoutVars>
          <dgm:bulletEnabled val="1"/>
        </dgm:presLayoutVars>
      </dgm:prSet>
      <dgm:spPr/>
    </dgm:pt>
    <dgm:pt modelId="{D863175A-CB6F-F44E-AC77-7A9B2760E9F8}" type="pres">
      <dgm:prSet presAssocID="{0831C494-9D41-D543-B6BF-9E3F993709FF}" presName="sibTrans" presStyleLbl="sibTrans2D1" presStyleIdx="1" presStyleCnt="6"/>
      <dgm:spPr/>
    </dgm:pt>
    <dgm:pt modelId="{1B1CC1B9-2FB7-E248-94AA-93A72202CAE6}" type="pres">
      <dgm:prSet presAssocID="{0831C494-9D41-D543-B6BF-9E3F993709FF}" presName="connectorText" presStyleLbl="sibTrans2D1" presStyleIdx="1" presStyleCnt="6"/>
      <dgm:spPr/>
    </dgm:pt>
    <dgm:pt modelId="{E1F446B3-B727-EA49-9EF8-8A50A4B3721B}" type="pres">
      <dgm:prSet presAssocID="{01949101-C184-2741-8AB2-73F0ADAA5A29}" presName="node" presStyleLbl="node1" presStyleIdx="2" presStyleCnt="7" custScaleX="158056">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custScaleX="158056">
        <dgm:presLayoutVars>
          <dgm:bulletEnabled val="1"/>
        </dgm:presLayoutVars>
      </dgm:prSet>
      <dgm:spPr/>
    </dgm:pt>
    <dgm:pt modelId="{3FB1ABA6-9860-DF42-941A-31CADEF69D4F}" type="pres">
      <dgm:prSet presAssocID="{B949C7BA-55DA-7C4A-9A70-2C84ACBCF86B}" presName="sibTrans" presStyleLbl="sibTrans2D1" presStyleIdx="4" presStyleCnt="6"/>
      <dgm:spPr/>
    </dgm:pt>
    <dgm:pt modelId="{6B4FB42D-6842-C44A-A546-82DBAAA698CA}" type="pres">
      <dgm:prSet presAssocID="{B949C7BA-55DA-7C4A-9A70-2C84ACBCF86B}" presName="connectorText" presStyleLbl="sibTrans2D1" presStyleIdx="4" presStyleCnt="6"/>
      <dgm:spPr/>
    </dgm:pt>
    <dgm:pt modelId="{AE1A5D09-DD17-3A44-A0BD-238AC470C405}" type="pres">
      <dgm:prSet presAssocID="{44798558-176B-6F4B-9FE7-7F7032FE0C9E}" presName="node" presStyleLbl="node1" presStyleIdx="5" presStyleCnt="7">
        <dgm:presLayoutVars>
          <dgm:bulletEnabled val="1"/>
        </dgm:presLayoutVars>
      </dgm:prSet>
      <dgm:spPr/>
    </dgm:pt>
    <dgm:pt modelId="{425D69B2-EFB1-4144-AE49-351BB670BA4D}" type="pres">
      <dgm:prSet presAssocID="{659C5ABF-4A05-C942-BFFC-AC6D006DB5F6}" presName="sibTrans" presStyleLbl="sibTrans2D1" presStyleIdx="5" presStyleCnt="6"/>
      <dgm:spPr/>
    </dgm:pt>
    <dgm:pt modelId="{C2B7D453-F214-3942-B91E-8C69FACCC816}" type="pres">
      <dgm:prSet presAssocID="{659C5ABF-4A05-C942-BFFC-AC6D006DB5F6}" presName="connectorText" presStyleLbl="sibTrans2D1" presStyleIdx="5" presStyleCnt="6"/>
      <dgm:spPr/>
    </dgm:pt>
    <dgm:pt modelId="{020AAF12-9014-4348-9059-E8F4128A7ACB}" type="pres">
      <dgm:prSet presAssocID="{C5F87254-BCF5-3645-A3B0-02A8EB420A59}" presName="node" presStyleLbl="node1" presStyleIdx="6" presStyleCnt="7">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3"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84EE6328-6FB9-024D-A6B3-09EBD3A17162}" srcId="{033269AF-3438-AD40-AE99-E85C4961387D}" destId="{44798558-176B-6F4B-9FE7-7F7032FE0C9E}" srcOrd="5" destOrd="0" parTransId="{CE44453F-91F9-6046-BDCA-DD17076D6B75}" sibTransId="{659C5ABF-4A05-C942-BFFC-AC6D006DB5F6}"/>
    <dgm:cxn modelId="{8B549B2D-1FFD-D54F-8955-1A473AAB1A61}" type="presOf" srcId="{659C5ABF-4A05-C942-BFFC-AC6D006DB5F6}" destId="{C2B7D453-F214-3942-B91E-8C69FACCC816}" srcOrd="1" destOrd="0" presId="urn:microsoft.com/office/officeart/2005/8/layout/process2"/>
    <dgm:cxn modelId="{7B65F72F-59AC-9A42-85C6-409B36C64F29}" type="presOf" srcId="{B417EA5F-2296-A147-9FDF-EDA41B1E9EE9}" destId="{FA156E63-B30A-234D-BA80-F46C365C0D70}" srcOrd="0" destOrd="0" presId="urn:microsoft.com/office/officeart/2005/8/layout/process2"/>
    <dgm:cxn modelId="{28384B32-17D7-1D45-89B9-479A86553B8D}" type="presOf" srcId="{44798558-176B-6F4B-9FE7-7F7032FE0C9E}" destId="{AE1A5D09-DD17-3A44-A0BD-238AC470C405}"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10769A50-1ED4-0443-995D-9AEF0228F97A}" type="presOf" srcId="{C5F87254-BCF5-3645-A3B0-02A8EB420A59}" destId="{020AAF12-9014-4348-9059-E8F4128A7ACB}"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F03BCFB4-B5CF-294F-92E0-9BB1C6853314}" type="presOf" srcId="{659C5ABF-4A05-C942-BFFC-AC6D006DB5F6}" destId="{425D69B2-EFB1-4144-AE49-351BB670BA4D}"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5B920DD-4DAB-A449-8FD0-78B865327785}" type="presOf" srcId="{B949C7BA-55DA-7C4A-9A70-2C84ACBCF86B}" destId="{6B4FB42D-6842-C44A-A546-82DBAAA698CA}" srcOrd="1" destOrd="0" presId="urn:microsoft.com/office/officeart/2005/8/layout/process2"/>
    <dgm:cxn modelId="{5BBF26DD-45C1-C34D-B9D1-5F0D0F62BED0}" type="presOf" srcId="{B949C7BA-55DA-7C4A-9A70-2C84ACBCF86B}" destId="{3FB1ABA6-9860-DF42-941A-31CADEF69D4F}"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D3DEDDFF-2C02-0740-9345-4092BF0FA1FE}" srcId="{033269AF-3438-AD40-AE99-E85C4961387D}" destId="{C5F87254-BCF5-3645-A3B0-02A8EB420A59}" srcOrd="6" destOrd="0" parTransId="{BDFA2843-B6C2-BF42-85D5-84AE1CBF8E29}" sibTransId="{9C5F5E2B-CFCA-0D4A-88D8-2A8DA7D87FFD}"/>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541B854-FCDF-FE44-9348-C298C343A7FA}" type="presParOf" srcId="{8C5748C0-5B17-A049-97F2-D3797F152837}" destId="{3FB1ABA6-9860-DF42-941A-31CADEF69D4F}" srcOrd="9" destOrd="0" presId="urn:microsoft.com/office/officeart/2005/8/layout/process2"/>
    <dgm:cxn modelId="{3C87BA20-8F23-1D47-9796-3B905DBEE0B1}" type="presParOf" srcId="{3FB1ABA6-9860-DF42-941A-31CADEF69D4F}" destId="{6B4FB42D-6842-C44A-A546-82DBAAA698CA}" srcOrd="0" destOrd="0" presId="urn:microsoft.com/office/officeart/2005/8/layout/process2"/>
    <dgm:cxn modelId="{B24834FC-538A-5846-A5D2-B75919B089E8}" type="presParOf" srcId="{8C5748C0-5B17-A049-97F2-D3797F152837}" destId="{AE1A5D09-DD17-3A44-A0BD-238AC470C405}" srcOrd="10" destOrd="0" presId="urn:microsoft.com/office/officeart/2005/8/layout/process2"/>
    <dgm:cxn modelId="{AED46955-EE84-6A49-AB6D-62B9D4957824}" type="presParOf" srcId="{8C5748C0-5B17-A049-97F2-D3797F152837}" destId="{425D69B2-EFB1-4144-AE49-351BB670BA4D}" srcOrd="11" destOrd="0" presId="urn:microsoft.com/office/officeart/2005/8/layout/process2"/>
    <dgm:cxn modelId="{2B5C9825-A22B-684A-A117-CE7261D86C92}" type="presParOf" srcId="{425D69B2-EFB1-4144-AE49-351BB670BA4D}" destId="{C2B7D453-F214-3942-B91E-8C69FACCC816}" srcOrd="0" destOrd="0" presId="urn:microsoft.com/office/officeart/2005/8/layout/process2"/>
    <dgm:cxn modelId="{27D1AD00-D177-274A-8802-CA7D7FAC056B}" type="presParOf" srcId="{8C5748C0-5B17-A049-97F2-D3797F152837}" destId="{020AAF12-9014-4348-9059-E8F4128A7ACB}"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3">
        <dgm:presLayoutVars>
          <dgm:bulletEnabled val="1"/>
        </dgm:presLayoutVars>
      </dgm:prSet>
      <dgm:spPr/>
    </dgm:pt>
    <dgm:pt modelId="{3C46C521-CB73-5D46-B9F9-1860E55C7FE9}" type="pres">
      <dgm:prSet presAssocID="{D7FA49FB-E95B-B24C-85C6-E5A2510CBFCC}" presName="sibTrans" presStyleLbl="sibTrans2D1" presStyleIdx="0" presStyleCnt="2"/>
      <dgm:spPr/>
    </dgm:pt>
    <dgm:pt modelId="{FBDCCBA2-D8CE-1545-8DDE-FBF74A8CF195}" type="pres">
      <dgm:prSet presAssocID="{D7FA49FB-E95B-B24C-85C6-E5A2510CBFCC}" presName="connectorText" presStyleLbl="sibTrans2D1" presStyleIdx="0" presStyleCnt="2"/>
      <dgm:spPr/>
    </dgm:pt>
    <dgm:pt modelId="{55F90091-8607-C84C-BBE9-FF8FC29CD4AD}" type="pres">
      <dgm:prSet presAssocID="{44CDF938-2425-FF4F-85B3-425F6EAB454E}" presName="node" presStyleLbl="node1" presStyleIdx="1" presStyleCnt="3">
        <dgm:presLayoutVars>
          <dgm:bulletEnabled val="1"/>
        </dgm:presLayoutVars>
      </dgm:prSet>
      <dgm:spPr/>
    </dgm:pt>
    <dgm:pt modelId="{C9BF42DD-7B11-4E40-9497-E1EABD250674}" type="pres">
      <dgm:prSet presAssocID="{172A6017-A754-1E42-B064-0DF06E4F17B6}" presName="sibTrans" presStyleLbl="sibTrans2D1" presStyleIdx="1" presStyleCnt="2"/>
      <dgm:spPr/>
    </dgm:pt>
    <dgm:pt modelId="{03BB3DEF-D1DA-CC40-A4C5-4165E063959D}" type="pres">
      <dgm:prSet presAssocID="{172A6017-A754-1E42-B064-0DF06E4F17B6}" presName="connectorText" presStyleLbl="sibTrans2D1" presStyleIdx="1" presStyleCnt="2"/>
      <dgm:spPr/>
    </dgm:pt>
    <dgm:pt modelId="{428727D4-D257-D543-A8BE-83021F6A69D0}" type="pres">
      <dgm:prSet presAssocID="{438F6A36-A432-B943-B012-9C9B9FA5A885}" presName="node" presStyleLbl="node1" presStyleIdx="2" presStyleCnt="3">
        <dgm:presLayoutVars>
          <dgm:bulletEnabled val="1"/>
        </dgm:presLayoutVars>
      </dgm:prSet>
      <dgm:spPr/>
    </dgm:pt>
  </dgm:ptLst>
  <dgm:cxnLst>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2" destOrd="0" parTransId="{1D533D93-C634-304E-8514-70CAF93F4945}" sibTransId="{B949C7BA-55DA-7C4A-9A70-2C84ACBCF86B}"/>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73D9FB29-7BEF-7541-9BC9-A808A85B0593}" type="presParOf" srcId="{8C5748C0-5B17-A049-97F2-D3797F152837}" destId="{428727D4-D257-D543-A8BE-83021F6A69D0}"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solidFill>
          <a:schemeClr val="accent1"/>
        </a:solid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3">
        <dgm:presLayoutVars>
          <dgm:bulletEnabled val="1"/>
        </dgm:presLayoutVars>
      </dgm:prSet>
      <dgm:spPr/>
    </dgm:pt>
    <dgm:pt modelId="{3C46C521-CB73-5D46-B9F9-1860E55C7FE9}" type="pres">
      <dgm:prSet presAssocID="{D7FA49FB-E95B-B24C-85C6-E5A2510CBFCC}" presName="sibTrans" presStyleLbl="sibTrans2D1" presStyleIdx="0" presStyleCnt="2"/>
      <dgm:spPr/>
    </dgm:pt>
    <dgm:pt modelId="{FBDCCBA2-D8CE-1545-8DDE-FBF74A8CF195}" type="pres">
      <dgm:prSet presAssocID="{D7FA49FB-E95B-B24C-85C6-E5A2510CBFCC}" presName="connectorText" presStyleLbl="sibTrans2D1" presStyleIdx="0" presStyleCnt="2"/>
      <dgm:spPr/>
    </dgm:pt>
    <dgm:pt modelId="{55F90091-8607-C84C-BBE9-FF8FC29CD4AD}" type="pres">
      <dgm:prSet presAssocID="{44CDF938-2425-FF4F-85B3-425F6EAB454E}" presName="node" presStyleLbl="node1" presStyleIdx="1" presStyleCnt="3">
        <dgm:presLayoutVars>
          <dgm:bulletEnabled val="1"/>
        </dgm:presLayoutVars>
      </dgm:prSet>
      <dgm:spPr/>
    </dgm:pt>
    <dgm:pt modelId="{C9BF42DD-7B11-4E40-9497-E1EABD250674}" type="pres">
      <dgm:prSet presAssocID="{172A6017-A754-1E42-B064-0DF06E4F17B6}" presName="sibTrans" presStyleLbl="sibTrans2D1" presStyleIdx="1" presStyleCnt="2"/>
      <dgm:spPr/>
    </dgm:pt>
    <dgm:pt modelId="{03BB3DEF-D1DA-CC40-A4C5-4165E063959D}" type="pres">
      <dgm:prSet presAssocID="{172A6017-A754-1E42-B064-0DF06E4F17B6}" presName="connectorText" presStyleLbl="sibTrans2D1" presStyleIdx="1" presStyleCnt="2"/>
      <dgm:spPr/>
    </dgm:pt>
    <dgm:pt modelId="{428727D4-D257-D543-A8BE-83021F6A69D0}" type="pres">
      <dgm:prSet presAssocID="{438F6A36-A432-B943-B012-9C9B9FA5A885}" presName="node" presStyleLbl="node1" presStyleIdx="2" presStyleCnt="3">
        <dgm:presLayoutVars>
          <dgm:bulletEnabled val="1"/>
        </dgm:presLayoutVars>
      </dgm:prSet>
      <dgm:spPr/>
    </dgm:pt>
  </dgm:ptLst>
  <dgm:cxnLst>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2" destOrd="0" parTransId="{1D533D93-C634-304E-8514-70CAF93F4945}" sibTransId="{B949C7BA-55DA-7C4A-9A70-2C84ACBCF86B}"/>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73D9FB29-7BEF-7541-9BC9-A808A85B0593}" type="presParOf" srcId="{8C5748C0-5B17-A049-97F2-D3797F152837}" destId="{428727D4-D257-D543-A8BE-83021F6A69D0}"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solidFill>
          <a:schemeClr val="accent1"/>
        </a:solidFill>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no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3">
        <dgm:presLayoutVars>
          <dgm:bulletEnabled val="1"/>
        </dgm:presLayoutVars>
      </dgm:prSet>
      <dgm:spPr/>
    </dgm:pt>
    <dgm:pt modelId="{3C46C521-CB73-5D46-B9F9-1860E55C7FE9}" type="pres">
      <dgm:prSet presAssocID="{D7FA49FB-E95B-B24C-85C6-E5A2510CBFCC}" presName="sibTrans" presStyleLbl="sibTrans2D1" presStyleIdx="0" presStyleCnt="2"/>
      <dgm:spPr/>
    </dgm:pt>
    <dgm:pt modelId="{FBDCCBA2-D8CE-1545-8DDE-FBF74A8CF195}" type="pres">
      <dgm:prSet presAssocID="{D7FA49FB-E95B-B24C-85C6-E5A2510CBFCC}" presName="connectorText" presStyleLbl="sibTrans2D1" presStyleIdx="0" presStyleCnt="2"/>
      <dgm:spPr/>
    </dgm:pt>
    <dgm:pt modelId="{55F90091-8607-C84C-BBE9-FF8FC29CD4AD}" type="pres">
      <dgm:prSet presAssocID="{44CDF938-2425-FF4F-85B3-425F6EAB454E}" presName="node" presStyleLbl="node1" presStyleIdx="1" presStyleCnt="3">
        <dgm:presLayoutVars>
          <dgm:bulletEnabled val="1"/>
        </dgm:presLayoutVars>
      </dgm:prSet>
      <dgm:spPr/>
    </dgm:pt>
    <dgm:pt modelId="{C9BF42DD-7B11-4E40-9497-E1EABD250674}" type="pres">
      <dgm:prSet presAssocID="{172A6017-A754-1E42-B064-0DF06E4F17B6}" presName="sibTrans" presStyleLbl="sibTrans2D1" presStyleIdx="1" presStyleCnt="2"/>
      <dgm:spPr/>
    </dgm:pt>
    <dgm:pt modelId="{03BB3DEF-D1DA-CC40-A4C5-4165E063959D}" type="pres">
      <dgm:prSet presAssocID="{172A6017-A754-1E42-B064-0DF06E4F17B6}" presName="connectorText" presStyleLbl="sibTrans2D1" presStyleIdx="1" presStyleCnt="2"/>
      <dgm:spPr/>
    </dgm:pt>
    <dgm:pt modelId="{428727D4-D257-D543-A8BE-83021F6A69D0}" type="pres">
      <dgm:prSet presAssocID="{438F6A36-A432-B943-B012-9C9B9FA5A885}" presName="node" presStyleLbl="node1" presStyleIdx="2" presStyleCnt="3">
        <dgm:presLayoutVars>
          <dgm:bulletEnabled val="1"/>
        </dgm:presLayoutVars>
      </dgm:prSet>
      <dgm:spPr/>
    </dgm:pt>
  </dgm:ptLst>
  <dgm:cxnLst>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2" destOrd="0" parTransId="{1D533D93-C634-304E-8514-70CAF93F4945}" sibTransId="{B949C7BA-55DA-7C4A-9A70-2C84ACBCF86B}"/>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73D9FB29-7BEF-7541-9BC9-A808A85B0593}" type="presParOf" srcId="{8C5748C0-5B17-A049-97F2-D3797F152837}" destId="{428727D4-D257-D543-A8BE-83021F6A69D0}"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438F6A36-A432-B943-B012-9C9B9FA5A885}">
      <dgm:prSet phldrT="[Text]"/>
      <dgm:spPr>
        <a:solidFill>
          <a:schemeClr val="accent1"/>
        </a:solidFill>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no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3">
        <dgm:presLayoutVars>
          <dgm:bulletEnabled val="1"/>
        </dgm:presLayoutVars>
      </dgm:prSet>
      <dgm:spPr/>
    </dgm:pt>
    <dgm:pt modelId="{3C46C521-CB73-5D46-B9F9-1860E55C7FE9}" type="pres">
      <dgm:prSet presAssocID="{D7FA49FB-E95B-B24C-85C6-E5A2510CBFCC}" presName="sibTrans" presStyleLbl="sibTrans2D1" presStyleIdx="0" presStyleCnt="2"/>
      <dgm:spPr/>
    </dgm:pt>
    <dgm:pt modelId="{FBDCCBA2-D8CE-1545-8DDE-FBF74A8CF195}" type="pres">
      <dgm:prSet presAssocID="{D7FA49FB-E95B-B24C-85C6-E5A2510CBFCC}" presName="connectorText" presStyleLbl="sibTrans2D1" presStyleIdx="0" presStyleCnt="2"/>
      <dgm:spPr/>
    </dgm:pt>
    <dgm:pt modelId="{55F90091-8607-C84C-BBE9-FF8FC29CD4AD}" type="pres">
      <dgm:prSet presAssocID="{44CDF938-2425-FF4F-85B3-425F6EAB454E}" presName="node" presStyleLbl="node1" presStyleIdx="1" presStyleCnt="3">
        <dgm:presLayoutVars>
          <dgm:bulletEnabled val="1"/>
        </dgm:presLayoutVars>
      </dgm:prSet>
      <dgm:spPr/>
    </dgm:pt>
    <dgm:pt modelId="{C9BF42DD-7B11-4E40-9497-E1EABD250674}" type="pres">
      <dgm:prSet presAssocID="{172A6017-A754-1E42-B064-0DF06E4F17B6}" presName="sibTrans" presStyleLbl="sibTrans2D1" presStyleIdx="1" presStyleCnt="2"/>
      <dgm:spPr/>
    </dgm:pt>
    <dgm:pt modelId="{03BB3DEF-D1DA-CC40-A4C5-4165E063959D}" type="pres">
      <dgm:prSet presAssocID="{172A6017-A754-1E42-B064-0DF06E4F17B6}" presName="connectorText" presStyleLbl="sibTrans2D1" presStyleIdx="1" presStyleCnt="2"/>
      <dgm:spPr/>
    </dgm:pt>
    <dgm:pt modelId="{428727D4-D257-D543-A8BE-83021F6A69D0}" type="pres">
      <dgm:prSet presAssocID="{438F6A36-A432-B943-B012-9C9B9FA5A885}" presName="node" presStyleLbl="node1" presStyleIdx="2" presStyleCnt="3">
        <dgm:presLayoutVars>
          <dgm:bulletEnabled val="1"/>
        </dgm:presLayoutVars>
      </dgm:prSet>
      <dgm:spPr/>
    </dgm:pt>
  </dgm:ptLst>
  <dgm:cxnLst>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2" destOrd="0" parTransId="{1D533D93-C634-304E-8514-70CAF93F4945}" sibTransId="{B949C7BA-55DA-7C4A-9A70-2C84ACBCF86B}"/>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73D9FB29-7BEF-7541-9BC9-A808A85B0593}" type="presParOf" srcId="{8C5748C0-5B17-A049-97F2-D3797F152837}" destId="{428727D4-D257-D543-A8BE-83021F6A69D0}"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dgm:spPr>
        <a:ln>
          <a:noFill/>
        </a:ln>
      </dgm:spPr>
      <dgm:t>
        <a:bodyPr/>
        <a:lstStyle/>
        <a:p>
          <a:r>
            <a:rPr lang="en-US" dirty="0" err="1"/>
            <a:t>Sample.sam</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a:t>Convert to bam</a:t>
          </a: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noFill/>
        </a:ln>
      </dgm:spPr>
      <dgm:t>
        <a:bodyPr/>
        <a:lstStyle/>
        <a:p>
          <a:r>
            <a:rPr lang="en-US" dirty="0" err="1"/>
            <a:t>Sample.bam</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en-US" dirty="0"/>
            <a:t>Sample_1.fastq</a:t>
          </a:r>
        </a:p>
        <a:p>
          <a:r>
            <a:rPr lang="en-US" dirty="0"/>
            <a:t>Sample_2.fastq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no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44798558-176B-6F4B-9FE7-7F7032FE0C9E}">
      <dgm:prSet phldrT="[Text]"/>
      <dgm:spPr/>
      <dgm:t>
        <a:bodyPr/>
        <a:lstStyle/>
        <a:p>
          <a:r>
            <a:rPr lang="en-US" dirty="0" err="1"/>
            <a:t>HaplotypeCaller</a:t>
          </a:r>
          <a:endParaRPr lang="en-US" dirty="0"/>
        </a:p>
      </dgm:t>
    </dgm:pt>
    <dgm:pt modelId="{CE44453F-91F9-6046-BDCA-DD17076D6B75}" type="parTrans" cxnId="{84EE6328-6FB9-024D-A6B3-09EBD3A17162}">
      <dgm:prSet/>
      <dgm:spPr/>
      <dgm:t>
        <a:bodyPr/>
        <a:lstStyle/>
        <a:p>
          <a:endParaRPr lang="sv-SE"/>
        </a:p>
      </dgm:t>
    </dgm:pt>
    <dgm:pt modelId="{659C5ABF-4A05-C942-BFFC-AC6D006DB5F6}" type="sibTrans" cxnId="{84EE6328-6FB9-024D-A6B3-09EBD3A17162}">
      <dgm:prSet/>
      <dgm:spPr/>
      <dgm:t>
        <a:bodyPr/>
        <a:lstStyle/>
        <a:p>
          <a:endParaRPr lang="sv-SE"/>
        </a:p>
      </dgm:t>
    </dgm:pt>
    <dgm:pt modelId="{C5F87254-BCF5-3645-A3B0-02A8EB420A59}">
      <dgm:prSet phldrT="[Text]"/>
      <dgm:spPr>
        <a:ln>
          <a:noFill/>
        </a:ln>
      </dgm:spPr>
      <dgm:t>
        <a:bodyPr/>
        <a:lstStyle/>
        <a:p>
          <a:r>
            <a:rPr lang="en-US" dirty="0" err="1"/>
            <a:t>Sample.vcf</a:t>
          </a:r>
          <a:endParaRPr lang="en-US" dirty="0"/>
        </a:p>
      </dgm:t>
    </dgm:pt>
    <dgm:pt modelId="{BDFA2843-B6C2-BF42-85D5-84AE1CBF8E29}" type="parTrans" cxnId="{D3DEDDFF-2C02-0740-9345-4092BF0FA1FE}">
      <dgm:prSet/>
      <dgm:spPr/>
      <dgm:t>
        <a:bodyPr/>
        <a:lstStyle/>
        <a:p>
          <a:endParaRPr lang="sv-SE"/>
        </a:p>
      </dgm:t>
    </dgm:pt>
    <dgm:pt modelId="{9C5F5E2B-CFCA-0D4A-88D8-2A8DA7D87FFD}" type="sibTrans" cxnId="{D3DEDDFF-2C02-0740-9345-4092BF0FA1FE}">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7">
        <dgm:presLayoutVars>
          <dgm:bulletEnabled val="1"/>
        </dgm:presLayoutVars>
      </dgm:prSet>
      <dgm:spPr/>
    </dgm:pt>
    <dgm:pt modelId="{C9BF42DD-7B11-4E40-9497-E1EABD250674}" type="pres">
      <dgm:prSet presAssocID="{172A6017-A754-1E42-B064-0DF06E4F17B6}" presName="sibTrans" presStyleLbl="sibTrans2D1" presStyleIdx="0" presStyleCnt="6"/>
      <dgm:spPr/>
    </dgm:pt>
    <dgm:pt modelId="{03BB3DEF-D1DA-CC40-A4C5-4165E063959D}" type="pres">
      <dgm:prSet presAssocID="{172A6017-A754-1E42-B064-0DF06E4F17B6}" presName="connectorText" presStyleLbl="sibTrans2D1" presStyleIdx="0" presStyleCnt="6"/>
      <dgm:spPr/>
    </dgm:pt>
    <dgm:pt modelId="{FA156E63-B30A-234D-BA80-F46C365C0D70}" type="pres">
      <dgm:prSet presAssocID="{B417EA5F-2296-A147-9FDF-EDA41B1E9EE9}" presName="node" presStyleLbl="node1" presStyleIdx="1" presStyleCnt="7">
        <dgm:presLayoutVars>
          <dgm:bulletEnabled val="1"/>
        </dgm:presLayoutVars>
      </dgm:prSet>
      <dgm:spPr/>
    </dgm:pt>
    <dgm:pt modelId="{D863175A-CB6F-F44E-AC77-7A9B2760E9F8}" type="pres">
      <dgm:prSet presAssocID="{0831C494-9D41-D543-B6BF-9E3F993709FF}" presName="sibTrans" presStyleLbl="sibTrans2D1" presStyleIdx="1" presStyleCnt="6"/>
      <dgm:spPr/>
    </dgm:pt>
    <dgm:pt modelId="{1B1CC1B9-2FB7-E248-94AA-93A72202CAE6}" type="pres">
      <dgm:prSet presAssocID="{0831C494-9D41-D543-B6BF-9E3F993709FF}" presName="connectorText" presStyleLbl="sibTrans2D1" presStyleIdx="1" presStyleCnt="6"/>
      <dgm:spPr/>
    </dgm:pt>
    <dgm:pt modelId="{E1F446B3-B727-EA49-9EF8-8A50A4B3721B}" type="pres">
      <dgm:prSet presAssocID="{01949101-C184-2741-8AB2-73F0ADAA5A29}" presName="node" presStyleLbl="node1" presStyleIdx="2" presStyleCnt="7">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dgm:presLayoutVars>
          <dgm:bulletEnabled val="1"/>
        </dgm:presLayoutVars>
      </dgm:prSet>
      <dgm:spPr/>
    </dgm:pt>
    <dgm:pt modelId="{3FB1ABA6-9860-DF42-941A-31CADEF69D4F}" type="pres">
      <dgm:prSet presAssocID="{B949C7BA-55DA-7C4A-9A70-2C84ACBCF86B}" presName="sibTrans" presStyleLbl="sibTrans2D1" presStyleIdx="4" presStyleCnt="6"/>
      <dgm:spPr/>
    </dgm:pt>
    <dgm:pt modelId="{6B4FB42D-6842-C44A-A546-82DBAAA698CA}" type="pres">
      <dgm:prSet presAssocID="{B949C7BA-55DA-7C4A-9A70-2C84ACBCF86B}" presName="connectorText" presStyleLbl="sibTrans2D1" presStyleIdx="4" presStyleCnt="6"/>
      <dgm:spPr/>
    </dgm:pt>
    <dgm:pt modelId="{AE1A5D09-DD17-3A44-A0BD-238AC470C405}" type="pres">
      <dgm:prSet presAssocID="{44798558-176B-6F4B-9FE7-7F7032FE0C9E}" presName="node" presStyleLbl="node1" presStyleIdx="5" presStyleCnt="7">
        <dgm:presLayoutVars>
          <dgm:bulletEnabled val="1"/>
        </dgm:presLayoutVars>
      </dgm:prSet>
      <dgm:spPr/>
    </dgm:pt>
    <dgm:pt modelId="{425D69B2-EFB1-4144-AE49-351BB670BA4D}" type="pres">
      <dgm:prSet presAssocID="{659C5ABF-4A05-C942-BFFC-AC6D006DB5F6}" presName="sibTrans" presStyleLbl="sibTrans2D1" presStyleIdx="5" presStyleCnt="6"/>
      <dgm:spPr/>
    </dgm:pt>
    <dgm:pt modelId="{C2B7D453-F214-3942-B91E-8C69FACCC816}" type="pres">
      <dgm:prSet presAssocID="{659C5ABF-4A05-C942-BFFC-AC6D006DB5F6}" presName="connectorText" presStyleLbl="sibTrans2D1" presStyleIdx="5" presStyleCnt="6"/>
      <dgm:spPr/>
    </dgm:pt>
    <dgm:pt modelId="{020AAF12-9014-4348-9059-E8F4128A7ACB}" type="pres">
      <dgm:prSet presAssocID="{C5F87254-BCF5-3645-A3B0-02A8EB420A59}" presName="node" presStyleLbl="node1" presStyleIdx="6" presStyleCnt="7">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3"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84EE6328-6FB9-024D-A6B3-09EBD3A17162}" srcId="{033269AF-3438-AD40-AE99-E85C4961387D}" destId="{44798558-176B-6F4B-9FE7-7F7032FE0C9E}" srcOrd="5" destOrd="0" parTransId="{CE44453F-91F9-6046-BDCA-DD17076D6B75}" sibTransId="{659C5ABF-4A05-C942-BFFC-AC6D006DB5F6}"/>
    <dgm:cxn modelId="{8B549B2D-1FFD-D54F-8955-1A473AAB1A61}" type="presOf" srcId="{659C5ABF-4A05-C942-BFFC-AC6D006DB5F6}" destId="{C2B7D453-F214-3942-B91E-8C69FACCC816}" srcOrd="1" destOrd="0" presId="urn:microsoft.com/office/officeart/2005/8/layout/process2"/>
    <dgm:cxn modelId="{7B65F72F-59AC-9A42-85C6-409B36C64F29}" type="presOf" srcId="{B417EA5F-2296-A147-9FDF-EDA41B1E9EE9}" destId="{FA156E63-B30A-234D-BA80-F46C365C0D70}" srcOrd="0" destOrd="0" presId="urn:microsoft.com/office/officeart/2005/8/layout/process2"/>
    <dgm:cxn modelId="{28384B32-17D7-1D45-89B9-479A86553B8D}" type="presOf" srcId="{44798558-176B-6F4B-9FE7-7F7032FE0C9E}" destId="{AE1A5D09-DD17-3A44-A0BD-238AC470C405}"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10769A50-1ED4-0443-995D-9AEF0228F97A}" type="presOf" srcId="{C5F87254-BCF5-3645-A3B0-02A8EB420A59}" destId="{020AAF12-9014-4348-9059-E8F4128A7ACB}"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F03BCFB4-B5CF-294F-92E0-9BB1C6853314}" type="presOf" srcId="{659C5ABF-4A05-C942-BFFC-AC6D006DB5F6}" destId="{425D69B2-EFB1-4144-AE49-351BB670BA4D}"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5B920DD-4DAB-A449-8FD0-78B865327785}" type="presOf" srcId="{B949C7BA-55DA-7C4A-9A70-2C84ACBCF86B}" destId="{6B4FB42D-6842-C44A-A546-82DBAAA698CA}" srcOrd="1" destOrd="0" presId="urn:microsoft.com/office/officeart/2005/8/layout/process2"/>
    <dgm:cxn modelId="{5BBF26DD-45C1-C34D-B9D1-5F0D0F62BED0}" type="presOf" srcId="{B949C7BA-55DA-7C4A-9A70-2C84ACBCF86B}" destId="{3FB1ABA6-9860-DF42-941A-31CADEF69D4F}"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D3DEDDFF-2C02-0740-9345-4092BF0FA1FE}" srcId="{033269AF-3438-AD40-AE99-E85C4961387D}" destId="{C5F87254-BCF5-3645-A3B0-02A8EB420A59}" srcOrd="6" destOrd="0" parTransId="{BDFA2843-B6C2-BF42-85D5-84AE1CBF8E29}" sibTransId="{9C5F5E2B-CFCA-0D4A-88D8-2A8DA7D87FFD}"/>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541B854-FCDF-FE44-9348-C298C343A7FA}" type="presParOf" srcId="{8C5748C0-5B17-A049-97F2-D3797F152837}" destId="{3FB1ABA6-9860-DF42-941A-31CADEF69D4F}" srcOrd="9" destOrd="0" presId="urn:microsoft.com/office/officeart/2005/8/layout/process2"/>
    <dgm:cxn modelId="{3C87BA20-8F23-1D47-9796-3B905DBEE0B1}" type="presParOf" srcId="{3FB1ABA6-9860-DF42-941A-31CADEF69D4F}" destId="{6B4FB42D-6842-C44A-A546-82DBAAA698CA}" srcOrd="0" destOrd="0" presId="urn:microsoft.com/office/officeart/2005/8/layout/process2"/>
    <dgm:cxn modelId="{B24834FC-538A-5846-A5D2-B75919B089E8}" type="presParOf" srcId="{8C5748C0-5B17-A049-97F2-D3797F152837}" destId="{AE1A5D09-DD17-3A44-A0BD-238AC470C405}" srcOrd="10" destOrd="0" presId="urn:microsoft.com/office/officeart/2005/8/layout/process2"/>
    <dgm:cxn modelId="{AED46955-EE84-6A49-AB6D-62B9D4957824}" type="presParOf" srcId="{8C5748C0-5B17-A049-97F2-D3797F152837}" destId="{425D69B2-EFB1-4144-AE49-351BB670BA4D}" srcOrd="11" destOrd="0" presId="urn:microsoft.com/office/officeart/2005/8/layout/process2"/>
    <dgm:cxn modelId="{2B5C9825-A22B-684A-A117-CE7261D86C92}" type="presParOf" srcId="{425D69B2-EFB1-4144-AE49-351BB670BA4D}" destId="{C2B7D453-F214-3942-B91E-8C69FACCC816}" srcOrd="0" destOrd="0" presId="urn:microsoft.com/office/officeart/2005/8/layout/process2"/>
    <dgm:cxn modelId="{27D1AD00-D177-274A-8802-CA7D7FAC056B}" type="presParOf" srcId="{8C5748C0-5B17-A049-97F2-D3797F152837}" destId="{020AAF12-9014-4348-9059-E8F4128A7ACB}"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1"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custT="1"/>
      <dgm:spPr>
        <a:ln>
          <a:noFill/>
        </a:ln>
      </dgm:spPr>
      <dgm:t>
        <a:bodyPr/>
        <a:lstStyle/>
        <a:p>
          <a:r>
            <a:rPr lang="en-US" sz="1100" dirty="0" err="1"/>
            <a:t>Sample.html</a:t>
          </a:r>
          <a:endParaRPr lang="en-US" sz="1100"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44CDF938-2425-FF4F-85B3-425F6EAB454E}">
      <dgm:prSet phldrT="[Text]"/>
      <dgm:spPr>
        <a:noFill/>
        <a:ln>
          <a:noFill/>
        </a:ln>
      </dgm:spPr>
      <dgm:t>
        <a:bodyPr/>
        <a:lstStyle/>
        <a:p>
          <a:endParaRPr lang="en-US" dirty="0">
            <a:solidFill>
              <a:schemeClr val="bg1"/>
            </a:solidFill>
          </a:endParaRP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custT="1"/>
      <dgm:spPr>
        <a:noFill/>
      </dgm:spPr>
      <dgm:t>
        <a:bodyPr/>
        <a:lstStyle/>
        <a:p>
          <a:r>
            <a:rPr lang="en-US" sz="1100" dirty="0" err="1"/>
            <a:t>FastQC</a:t>
          </a:r>
          <a:endParaRPr lang="en-US" sz="1100" dirty="0"/>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01C87742-79D6-E143-ABD2-27925F4FB6D3}" type="pres">
      <dgm:prSet presAssocID="{033269AF-3438-AD40-AE99-E85C4961387D}" presName="Name0" presStyleCnt="0">
        <dgm:presLayoutVars>
          <dgm:dir/>
          <dgm:resizeHandles val="exact"/>
        </dgm:presLayoutVars>
      </dgm:prSet>
      <dgm:spPr/>
    </dgm:pt>
    <dgm:pt modelId="{1F5155B2-DD45-DF49-81D5-94658BF9C5E1}" type="pres">
      <dgm:prSet presAssocID="{44CDF938-2425-FF4F-85B3-425F6EAB454E}" presName="node" presStyleLbl="node1" presStyleIdx="0" presStyleCnt="3">
        <dgm:presLayoutVars>
          <dgm:bulletEnabled val="1"/>
        </dgm:presLayoutVars>
      </dgm:prSet>
      <dgm:spPr/>
    </dgm:pt>
    <dgm:pt modelId="{C4C3E8F9-950F-0A45-A2EF-ABA03102CF05}" type="pres">
      <dgm:prSet presAssocID="{172A6017-A754-1E42-B064-0DF06E4F17B6}" presName="sibTrans" presStyleLbl="sibTrans2D1" presStyleIdx="0" presStyleCnt="2"/>
      <dgm:spPr/>
    </dgm:pt>
    <dgm:pt modelId="{BB2E9D68-6C15-084D-995B-9296250A8F1D}" type="pres">
      <dgm:prSet presAssocID="{172A6017-A754-1E42-B064-0DF06E4F17B6}" presName="connectorText" presStyleLbl="sibTrans2D1" presStyleIdx="0" presStyleCnt="2"/>
      <dgm:spPr/>
    </dgm:pt>
    <dgm:pt modelId="{2517B93C-913A-2446-87B8-FA31D014D76A}" type="pres">
      <dgm:prSet presAssocID="{B417EA5F-2296-A147-9FDF-EDA41B1E9EE9}" presName="node" presStyleLbl="node1" presStyleIdx="1" presStyleCnt="3">
        <dgm:presLayoutVars>
          <dgm:bulletEnabled val="1"/>
        </dgm:presLayoutVars>
      </dgm:prSet>
      <dgm:spPr/>
    </dgm:pt>
    <dgm:pt modelId="{2CF811FB-2865-3047-97AB-A67F71B77CA3}" type="pres">
      <dgm:prSet presAssocID="{0831C494-9D41-D543-B6BF-9E3F993709FF}" presName="sibTrans" presStyleLbl="sibTrans2D1" presStyleIdx="1" presStyleCnt="2"/>
      <dgm:spPr/>
    </dgm:pt>
    <dgm:pt modelId="{30B678D5-C4D4-7547-A7A2-BA6D64C34BD7}" type="pres">
      <dgm:prSet presAssocID="{0831C494-9D41-D543-B6BF-9E3F993709FF}" presName="connectorText" presStyleLbl="sibTrans2D1" presStyleIdx="1" presStyleCnt="2"/>
      <dgm:spPr/>
    </dgm:pt>
    <dgm:pt modelId="{8479FB66-E3F8-524F-A6DD-3FA4EE86435A}" type="pres">
      <dgm:prSet presAssocID="{01949101-C184-2741-8AB2-73F0ADAA5A29}" presName="node" presStyleLbl="node1" presStyleIdx="2" presStyleCnt="3">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04EA625-1EC7-564E-967E-F317A16F26A8}" srcId="{033269AF-3438-AD40-AE99-E85C4961387D}" destId="{44CDF938-2425-FF4F-85B3-425F6EAB454E}" srcOrd="0" destOrd="0" parTransId="{62E42C04-2EB1-6844-ABBB-2943F94AF1E4}" sibTransId="{172A6017-A754-1E42-B064-0DF06E4F17B6}"/>
    <dgm:cxn modelId="{D9CD9132-0832-7542-AC50-7D4A373308C3}" type="presOf" srcId="{0831C494-9D41-D543-B6BF-9E3F993709FF}" destId="{2CF811FB-2865-3047-97AB-A67F71B77CA3}" srcOrd="0" destOrd="0" presId="urn:microsoft.com/office/officeart/2005/8/layout/process1"/>
    <dgm:cxn modelId="{11850742-7AFC-654D-A3F3-2C271B8CD994}" srcId="{033269AF-3438-AD40-AE99-E85C4961387D}" destId="{01949101-C184-2741-8AB2-73F0ADAA5A29}" srcOrd="2" destOrd="0" parTransId="{78A767CC-1741-0843-965D-3CE4D9278F17}" sibTransId="{C725EB90-7D6D-624F-BB6C-454205D07882}"/>
    <dgm:cxn modelId="{CC4C5B61-07A5-F041-BEBC-75A1DC868D55}" type="presOf" srcId="{01949101-C184-2741-8AB2-73F0ADAA5A29}" destId="{8479FB66-E3F8-524F-A6DD-3FA4EE86435A}" srcOrd="0" destOrd="0" presId="urn:microsoft.com/office/officeart/2005/8/layout/process1"/>
    <dgm:cxn modelId="{EFF1E76E-0115-C44E-A334-BE1F1921E64E}" type="presOf" srcId="{0831C494-9D41-D543-B6BF-9E3F993709FF}" destId="{30B678D5-C4D4-7547-A7A2-BA6D64C34BD7}" srcOrd="1" destOrd="0" presId="urn:microsoft.com/office/officeart/2005/8/layout/process1"/>
    <dgm:cxn modelId="{CC7264A2-4366-1841-8A76-3390FAE3BA12}" type="presOf" srcId="{172A6017-A754-1E42-B064-0DF06E4F17B6}" destId="{C4C3E8F9-950F-0A45-A2EF-ABA03102CF05}" srcOrd="0" destOrd="0" presId="urn:microsoft.com/office/officeart/2005/8/layout/process1"/>
    <dgm:cxn modelId="{951F2BB8-015D-954F-905F-96D627CB9F6C}" type="presOf" srcId="{B417EA5F-2296-A147-9FDF-EDA41B1E9EE9}" destId="{2517B93C-913A-2446-87B8-FA31D014D76A}" srcOrd="0" destOrd="0" presId="urn:microsoft.com/office/officeart/2005/8/layout/process1"/>
    <dgm:cxn modelId="{F75381C0-29CE-A245-B2B1-39E6DC21855D}" type="presOf" srcId="{172A6017-A754-1E42-B064-0DF06E4F17B6}" destId="{BB2E9D68-6C15-084D-995B-9296250A8F1D}" srcOrd="1" destOrd="0" presId="urn:microsoft.com/office/officeart/2005/8/layout/process1"/>
    <dgm:cxn modelId="{61E944DE-909C-A449-A952-F1AB72685424}" type="presOf" srcId="{033269AF-3438-AD40-AE99-E85C4961387D}" destId="{01C87742-79D6-E143-ABD2-27925F4FB6D3}" srcOrd="0" destOrd="0" presId="urn:microsoft.com/office/officeart/2005/8/layout/process1"/>
    <dgm:cxn modelId="{E50E24DF-8674-8E44-BF5D-90D1BAFBE9B9}" type="presOf" srcId="{44CDF938-2425-FF4F-85B3-425F6EAB454E}" destId="{1F5155B2-DD45-DF49-81D5-94658BF9C5E1}" srcOrd="0" destOrd="0" presId="urn:microsoft.com/office/officeart/2005/8/layout/process1"/>
    <dgm:cxn modelId="{C13E715C-0567-2A42-A500-C428680DAFD6}" type="presParOf" srcId="{01C87742-79D6-E143-ABD2-27925F4FB6D3}" destId="{1F5155B2-DD45-DF49-81D5-94658BF9C5E1}" srcOrd="0" destOrd="0" presId="urn:microsoft.com/office/officeart/2005/8/layout/process1"/>
    <dgm:cxn modelId="{474C73BF-5431-8A49-A71C-198AFDBBF054}" type="presParOf" srcId="{01C87742-79D6-E143-ABD2-27925F4FB6D3}" destId="{C4C3E8F9-950F-0A45-A2EF-ABA03102CF05}" srcOrd="1" destOrd="0" presId="urn:microsoft.com/office/officeart/2005/8/layout/process1"/>
    <dgm:cxn modelId="{FDB28910-AD67-E84E-B61F-0C5FC0421FDC}" type="presParOf" srcId="{C4C3E8F9-950F-0A45-A2EF-ABA03102CF05}" destId="{BB2E9D68-6C15-084D-995B-9296250A8F1D}" srcOrd="0" destOrd="0" presId="urn:microsoft.com/office/officeart/2005/8/layout/process1"/>
    <dgm:cxn modelId="{9A069F4D-BE8B-1647-8CF2-500A4B7046DD}" type="presParOf" srcId="{01C87742-79D6-E143-ABD2-27925F4FB6D3}" destId="{2517B93C-913A-2446-87B8-FA31D014D76A}" srcOrd="2" destOrd="0" presId="urn:microsoft.com/office/officeart/2005/8/layout/process1"/>
    <dgm:cxn modelId="{B2F0A8CA-5419-2A4F-BF6F-41F5349A05BD}" type="presParOf" srcId="{01C87742-79D6-E143-ABD2-27925F4FB6D3}" destId="{2CF811FB-2865-3047-97AB-A67F71B77CA3}" srcOrd="3" destOrd="0" presId="urn:microsoft.com/office/officeart/2005/8/layout/process1"/>
    <dgm:cxn modelId="{260ADE13-3E25-F34D-8D9A-7F146A9EC9BF}" type="presParOf" srcId="{2CF811FB-2865-3047-97AB-A67F71B77CA3}" destId="{30B678D5-C4D4-7547-A7A2-BA6D64C34BD7}" srcOrd="0" destOrd="0" presId="urn:microsoft.com/office/officeart/2005/8/layout/process1"/>
    <dgm:cxn modelId="{7A929EE1-1C29-3C44-8E7A-2DE04E3F1913}" type="presParOf" srcId="{01C87742-79D6-E143-ABD2-27925F4FB6D3}" destId="{8479FB66-E3F8-524F-A6DD-3FA4EE86435A}"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953931" y="2963"/>
          <a:ext cx="1940487" cy="485121"/>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input_data.txt</a:t>
          </a:r>
          <a:endParaRPr lang="en-US" sz="1800" kern="1200" dirty="0"/>
        </a:p>
      </dsp:txBody>
      <dsp:txXfrm>
        <a:off x="1968140" y="17172"/>
        <a:ext cx="1912069" cy="456703"/>
      </dsp:txXfrm>
    </dsp:sp>
    <dsp:sp modelId="{C9BF42DD-7B11-4E40-9497-E1EABD250674}">
      <dsp:nvSpPr>
        <dsp:cNvPr id="0" name=""/>
        <dsp:cNvSpPr/>
      </dsp:nvSpPr>
      <dsp:spPr>
        <a:xfrm rot="5400000">
          <a:off x="2833214" y="500213"/>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518405"/>
        <a:ext cx="130982" cy="127344"/>
      </dsp:txXfrm>
    </dsp:sp>
    <dsp:sp modelId="{FA156E63-B30A-234D-BA80-F46C365C0D70}">
      <dsp:nvSpPr>
        <dsp:cNvPr id="0" name=""/>
        <dsp:cNvSpPr/>
      </dsp:nvSpPr>
      <dsp:spPr>
        <a:xfrm>
          <a:off x="1953931" y="730646"/>
          <a:ext cx="1940487" cy="485121"/>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1</a:t>
          </a:r>
        </a:p>
      </dsp:txBody>
      <dsp:txXfrm>
        <a:off x="1968140" y="744855"/>
        <a:ext cx="1912069" cy="456703"/>
      </dsp:txXfrm>
    </dsp:sp>
    <dsp:sp modelId="{D863175A-CB6F-F44E-AC77-7A9B2760E9F8}">
      <dsp:nvSpPr>
        <dsp:cNvPr id="0" name=""/>
        <dsp:cNvSpPr/>
      </dsp:nvSpPr>
      <dsp:spPr>
        <a:xfrm rot="5400000">
          <a:off x="2833214" y="1227896"/>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1246088"/>
        <a:ext cx="130982" cy="127344"/>
      </dsp:txXfrm>
    </dsp:sp>
    <dsp:sp modelId="{E1F446B3-B727-EA49-9EF8-8A50A4B3721B}">
      <dsp:nvSpPr>
        <dsp:cNvPr id="0" name=""/>
        <dsp:cNvSpPr/>
      </dsp:nvSpPr>
      <dsp:spPr>
        <a:xfrm>
          <a:off x="1390646" y="1458329"/>
          <a:ext cx="306705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Intermediary_file_1.txt</a:t>
          </a:r>
        </a:p>
      </dsp:txBody>
      <dsp:txXfrm>
        <a:off x="1404855" y="1472538"/>
        <a:ext cx="3038639" cy="456703"/>
      </dsp:txXfrm>
    </dsp:sp>
    <dsp:sp modelId="{06ABA543-87B7-1149-AE03-CE7AB948660B}">
      <dsp:nvSpPr>
        <dsp:cNvPr id="0" name=""/>
        <dsp:cNvSpPr/>
      </dsp:nvSpPr>
      <dsp:spPr>
        <a:xfrm rot="5400000">
          <a:off x="2833214" y="1955579"/>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1973771"/>
        <a:ext cx="130982" cy="127344"/>
      </dsp:txXfrm>
    </dsp:sp>
    <dsp:sp modelId="{D4F55BBC-0AA4-9048-B86F-661F429757BB}">
      <dsp:nvSpPr>
        <dsp:cNvPr id="0" name=""/>
        <dsp:cNvSpPr/>
      </dsp:nvSpPr>
      <dsp:spPr>
        <a:xfrm>
          <a:off x="1953931" y="2186012"/>
          <a:ext cx="1940487" cy="48512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2</a:t>
          </a:r>
        </a:p>
      </dsp:txBody>
      <dsp:txXfrm>
        <a:off x="1968140" y="2200221"/>
        <a:ext cx="1912069" cy="456703"/>
      </dsp:txXfrm>
    </dsp:sp>
    <dsp:sp modelId="{8101AA47-DDA9-A447-BE9D-4492B028B7B4}">
      <dsp:nvSpPr>
        <dsp:cNvPr id="0" name=""/>
        <dsp:cNvSpPr/>
      </dsp:nvSpPr>
      <dsp:spPr>
        <a:xfrm rot="5400000">
          <a:off x="2833214" y="2683262"/>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2701454"/>
        <a:ext cx="130982" cy="127344"/>
      </dsp:txXfrm>
    </dsp:sp>
    <dsp:sp modelId="{428727D4-D257-D543-A8BE-83021F6A69D0}">
      <dsp:nvSpPr>
        <dsp:cNvPr id="0" name=""/>
        <dsp:cNvSpPr/>
      </dsp:nvSpPr>
      <dsp:spPr>
        <a:xfrm>
          <a:off x="1390646" y="2913695"/>
          <a:ext cx="306705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Intermediary_file_2.csv</a:t>
          </a:r>
        </a:p>
      </dsp:txBody>
      <dsp:txXfrm>
        <a:off x="1404855" y="2927904"/>
        <a:ext cx="3038639" cy="456703"/>
      </dsp:txXfrm>
    </dsp:sp>
    <dsp:sp modelId="{3FB1ABA6-9860-DF42-941A-31CADEF69D4F}">
      <dsp:nvSpPr>
        <dsp:cNvPr id="0" name=""/>
        <dsp:cNvSpPr/>
      </dsp:nvSpPr>
      <dsp:spPr>
        <a:xfrm rot="5400000">
          <a:off x="2833214" y="3410945"/>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3429137"/>
        <a:ext cx="130982" cy="127344"/>
      </dsp:txXfrm>
    </dsp:sp>
    <dsp:sp modelId="{AE1A5D09-DD17-3A44-A0BD-238AC470C405}">
      <dsp:nvSpPr>
        <dsp:cNvPr id="0" name=""/>
        <dsp:cNvSpPr/>
      </dsp:nvSpPr>
      <dsp:spPr>
        <a:xfrm>
          <a:off x="1953931" y="3641378"/>
          <a:ext cx="1940487" cy="48512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3</a:t>
          </a:r>
        </a:p>
      </dsp:txBody>
      <dsp:txXfrm>
        <a:off x="1968140" y="3655587"/>
        <a:ext cx="1912069" cy="456703"/>
      </dsp:txXfrm>
    </dsp:sp>
    <dsp:sp modelId="{425D69B2-EFB1-4144-AE49-351BB670BA4D}">
      <dsp:nvSpPr>
        <dsp:cNvPr id="0" name=""/>
        <dsp:cNvSpPr/>
      </dsp:nvSpPr>
      <dsp:spPr>
        <a:xfrm rot="5400000">
          <a:off x="2833214" y="4138628"/>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4156820"/>
        <a:ext cx="130982" cy="127344"/>
      </dsp:txXfrm>
    </dsp:sp>
    <dsp:sp modelId="{020AAF12-9014-4348-9059-E8F4128A7ACB}">
      <dsp:nvSpPr>
        <dsp:cNvPr id="0" name=""/>
        <dsp:cNvSpPr/>
      </dsp:nvSpPr>
      <dsp:spPr>
        <a:xfrm>
          <a:off x="1953931" y="4369061"/>
          <a:ext cx="194048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output.pdf</a:t>
          </a:r>
          <a:endParaRPr lang="en-US" sz="1800" kern="1200" dirty="0"/>
        </a:p>
      </dsp:txBody>
      <dsp:txXfrm>
        <a:off x="1968140" y="4383270"/>
        <a:ext cx="1912069" cy="456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78028" y="0"/>
          <a:ext cx="2083117" cy="115728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QC</a:t>
          </a:r>
        </a:p>
      </dsp:txBody>
      <dsp:txXfrm>
        <a:off x="3311924" y="33896"/>
        <a:ext cx="2015325" cy="1089495"/>
      </dsp:txXfrm>
    </dsp:sp>
    <dsp:sp modelId="{3C46C521-CB73-5D46-B9F9-1860E55C7FE9}">
      <dsp:nvSpPr>
        <dsp:cNvPr id="0" name=""/>
        <dsp:cNvSpPr/>
      </dsp:nvSpPr>
      <dsp:spPr>
        <a:xfrm rot="5400000">
          <a:off x="4102596" y="1186219"/>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4163354" y="1229618"/>
        <a:ext cx="312467" cy="303787"/>
      </dsp:txXfrm>
    </dsp:sp>
    <dsp:sp modelId="{55F90091-8607-C84C-BBE9-FF8FC29CD4AD}">
      <dsp:nvSpPr>
        <dsp:cNvPr id="0" name=""/>
        <dsp:cNvSpPr/>
      </dsp:nvSpPr>
      <dsp:spPr>
        <a:xfrm>
          <a:off x="3278028" y="1735931"/>
          <a:ext cx="2083117" cy="115728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Alignment</a:t>
          </a:r>
        </a:p>
      </dsp:txBody>
      <dsp:txXfrm>
        <a:off x="3311924" y="1769827"/>
        <a:ext cx="2015325" cy="1089495"/>
      </dsp:txXfrm>
    </dsp:sp>
    <dsp:sp modelId="{C9BF42DD-7B11-4E40-9497-E1EABD250674}">
      <dsp:nvSpPr>
        <dsp:cNvPr id="0" name=""/>
        <dsp:cNvSpPr/>
      </dsp:nvSpPr>
      <dsp:spPr>
        <a:xfrm rot="5400000">
          <a:off x="4102596" y="2922150"/>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sv-SE" sz="2100" kern="1200"/>
        </a:p>
      </dsp:txBody>
      <dsp:txXfrm rot="-5400000">
        <a:off x="4163354" y="2965549"/>
        <a:ext cx="312467" cy="303787"/>
      </dsp:txXfrm>
    </dsp:sp>
    <dsp:sp modelId="{428727D4-D257-D543-A8BE-83021F6A69D0}">
      <dsp:nvSpPr>
        <dsp:cNvPr id="0" name=""/>
        <dsp:cNvSpPr/>
      </dsp:nvSpPr>
      <dsp:spPr>
        <a:xfrm>
          <a:off x="3278028" y="3471862"/>
          <a:ext cx="2083117" cy="115728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Variant calling</a:t>
          </a:r>
        </a:p>
      </dsp:txBody>
      <dsp:txXfrm>
        <a:off x="3311924" y="3505758"/>
        <a:ext cx="2015325" cy="10894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78028" y="0"/>
          <a:ext cx="2083117" cy="115728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QC</a:t>
          </a:r>
        </a:p>
      </dsp:txBody>
      <dsp:txXfrm>
        <a:off x="3311924" y="33896"/>
        <a:ext cx="2015325" cy="1089495"/>
      </dsp:txXfrm>
    </dsp:sp>
    <dsp:sp modelId="{3C46C521-CB73-5D46-B9F9-1860E55C7FE9}">
      <dsp:nvSpPr>
        <dsp:cNvPr id="0" name=""/>
        <dsp:cNvSpPr/>
      </dsp:nvSpPr>
      <dsp:spPr>
        <a:xfrm rot="5400000">
          <a:off x="4102596" y="1186219"/>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4163354" y="1229618"/>
        <a:ext cx="312467" cy="303787"/>
      </dsp:txXfrm>
    </dsp:sp>
    <dsp:sp modelId="{55F90091-8607-C84C-BBE9-FF8FC29CD4AD}">
      <dsp:nvSpPr>
        <dsp:cNvPr id="0" name=""/>
        <dsp:cNvSpPr/>
      </dsp:nvSpPr>
      <dsp:spPr>
        <a:xfrm>
          <a:off x="3278028" y="1735931"/>
          <a:ext cx="2083117" cy="115728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Alignment</a:t>
          </a:r>
        </a:p>
      </dsp:txBody>
      <dsp:txXfrm>
        <a:off x="3311924" y="1769827"/>
        <a:ext cx="2015325" cy="1089495"/>
      </dsp:txXfrm>
    </dsp:sp>
    <dsp:sp modelId="{C9BF42DD-7B11-4E40-9497-E1EABD250674}">
      <dsp:nvSpPr>
        <dsp:cNvPr id="0" name=""/>
        <dsp:cNvSpPr/>
      </dsp:nvSpPr>
      <dsp:spPr>
        <a:xfrm rot="5400000">
          <a:off x="4102596" y="2922150"/>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sv-SE" sz="2100" kern="1200"/>
        </a:p>
      </dsp:txBody>
      <dsp:txXfrm rot="-5400000">
        <a:off x="4163354" y="2965549"/>
        <a:ext cx="312467" cy="303787"/>
      </dsp:txXfrm>
    </dsp:sp>
    <dsp:sp modelId="{428727D4-D257-D543-A8BE-83021F6A69D0}">
      <dsp:nvSpPr>
        <dsp:cNvPr id="0" name=""/>
        <dsp:cNvSpPr/>
      </dsp:nvSpPr>
      <dsp:spPr>
        <a:xfrm>
          <a:off x="3278028" y="3471862"/>
          <a:ext cx="2083117" cy="115728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Variant calling</a:t>
          </a:r>
        </a:p>
      </dsp:txBody>
      <dsp:txXfrm>
        <a:off x="3311924" y="3505758"/>
        <a:ext cx="2015325" cy="10894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78028" y="0"/>
          <a:ext cx="2083117" cy="1157287"/>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QC</a:t>
          </a:r>
        </a:p>
      </dsp:txBody>
      <dsp:txXfrm>
        <a:off x="3311924" y="33896"/>
        <a:ext cx="2015325" cy="1089495"/>
      </dsp:txXfrm>
    </dsp:sp>
    <dsp:sp modelId="{3C46C521-CB73-5D46-B9F9-1860E55C7FE9}">
      <dsp:nvSpPr>
        <dsp:cNvPr id="0" name=""/>
        <dsp:cNvSpPr/>
      </dsp:nvSpPr>
      <dsp:spPr>
        <a:xfrm rot="5400000">
          <a:off x="4102596" y="1186219"/>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4163354" y="1229618"/>
        <a:ext cx="312467" cy="303787"/>
      </dsp:txXfrm>
    </dsp:sp>
    <dsp:sp modelId="{55F90091-8607-C84C-BBE9-FF8FC29CD4AD}">
      <dsp:nvSpPr>
        <dsp:cNvPr id="0" name=""/>
        <dsp:cNvSpPr/>
      </dsp:nvSpPr>
      <dsp:spPr>
        <a:xfrm>
          <a:off x="3278028" y="1735931"/>
          <a:ext cx="2083117" cy="115728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Alignment</a:t>
          </a:r>
        </a:p>
      </dsp:txBody>
      <dsp:txXfrm>
        <a:off x="3311924" y="1769827"/>
        <a:ext cx="2015325" cy="1089495"/>
      </dsp:txXfrm>
    </dsp:sp>
    <dsp:sp modelId="{C9BF42DD-7B11-4E40-9497-E1EABD250674}">
      <dsp:nvSpPr>
        <dsp:cNvPr id="0" name=""/>
        <dsp:cNvSpPr/>
      </dsp:nvSpPr>
      <dsp:spPr>
        <a:xfrm rot="5400000">
          <a:off x="4102596" y="2922150"/>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sv-SE" sz="2100" kern="1200"/>
        </a:p>
      </dsp:txBody>
      <dsp:txXfrm rot="-5400000">
        <a:off x="4163354" y="2965549"/>
        <a:ext cx="312467" cy="303787"/>
      </dsp:txXfrm>
    </dsp:sp>
    <dsp:sp modelId="{428727D4-D257-D543-A8BE-83021F6A69D0}">
      <dsp:nvSpPr>
        <dsp:cNvPr id="0" name=""/>
        <dsp:cNvSpPr/>
      </dsp:nvSpPr>
      <dsp:spPr>
        <a:xfrm>
          <a:off x="3278028" y="3471862"/>
          <a:ext cx="2083117" cy="115728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Variant calling</a:t>
          </a:r>
        </a:p>
      </dsp:txBody>
      <dsp:txXfrm>
        <a:off x="3311924" y="3505758"/>
        <a:ext cx="2015325" cy="10894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78028" y="0"/>
          <a:ext cx="2083117" cy="1157287"/>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QC</a:t>
          </a:r>
        </a:p>
      </dsp:txBody>
      <dsp:txXfrm>
        <a:off x="3311924" y="33896"/>
        <a:ext cx="2015325" cy="1089495"/>
      </dsp:txXfrm>
    </dsp:sp>
    <dsp:sp modelId="{3C46C521-CB73-5D46-B9F9-1860E55C7FE9}">
      <dsp:nvSpPr>
        <dsp:cNvPr id="0" name=""/>
        <dsp:cNvSpPr/>
      </dsp:nvSpPr>
      <dsp:spPr>
        <a:xfrm rot="5400000">
          <a:off x="4102596" y="1186219"/>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4163354" y="1229618"/>
        <a:ext cx="312467" cy="303787"/>
      </dsp:txXfrm>
    </dsp:sp>
    <dsp:sp modelId="{55F90091-8607-C84C-BBE9-FF8FC29CD4AD}">
      <dsp:nvSpPr>
        <dsp:cNvPr id="0" name=""/>
        <dsp:cNvSpPr/>
      </dsp:nvSpPr>
      <dsp:spPr>
        <a:xfrm>
          <a:off x="3278028" y="1735931"/>
          <a:ext cx="2083117" cy="1157287"/>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Alignment</a:t>
          </a:r>
        </a:p>
      </dsp:txBody>
      <dsp:txXfrm>
        <a:off x="3311924" y="1769827"/>
        <a:ext cx="2015325" cy="1089495"/>
      </dsp:txXfrm>
    </dsp:sp>
    <dsp:sp modelId="{C9BF42DD-7B11-4E40-9497-E1EABD250674}">
      <dsp:nvSpPr>
        <dsp:cNvPr id="0" name=""/>
        <dsp:cNvSpPr/>
      </dsp:nvSpPr>
      <dsp:spPr>
        <a:xfrm rot="5400000">
          <a:off x="4102596" y="2922150"/>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sv-SE" sz="2100" kern="1200"/>
        </a:p>
      </dsp:txBody>
      <dsp:txXfrm rot="-5400000">
        <a:off x="4163354" y="2965549"/>
        <a:ext cx="312467" cy="303787"/>
      </dsp:txXfrm>
    </dsp:sp>
    <dsp:sp modelId="{428727D4-D257-D543-A8BE-83021F6A69D0}">
      <dsp:nvSpPr>
        <dsp:cNvPr id="0" name=""/>
        <dsp:cNvSpPr/>
      </dsp:nvSpPr>
      <dsp:spPr>
        <a:xfrm>
          <a:off x="3278028" y="3471862"/>
          <a:ext cx="2083117" cy="115728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Variant calling</a:t>
          </a:r>
        </a:p>
      </dsp:txBody>
      <dsp:txXfrm>
        <a:off x="3311924" y="3505758"/>
        <a:ext cx="2015325" cy="10894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616832" y="566"/>
          <a:ext cx="1133740" cy="464194"/>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Sample_1.fastq</a:t>
          </a:r>
        </a:p>
        <a:p>
          <a:pPr marL="0" lvl="0" indent="0" algn="ctr" defTabSz="444500">
            <a:lnSpc>
              <a:spcPct val="90000"/>
            </a:lnSpc>
            <a:spcBef>
              <a:spcPct val="0"/>
            </a:spcBef>
            <a:spcAft>
              <a:spcPct val="35000"/>
            </a:spcAft>
            <a:buNone/>
          </a:pPr>
          <a:r>
            <a:rPr lang="en-US" sz="1000" kern="1200" dirty="0"/>
            <a:t>Sample_2.fastq</a:t>
          </a:r>
        </a:p>
      </dsp:txBody>
      <dsp:txXfrm>
        <a:off x="1630428" y="14162"/>
        <a:ext cx="1106548" cy="437002"/>
      </dsp:txXfrm>
    </dsp:sp>
    <dsp:sp modelId="{C9BF42DD-7B11-4E40-9497-E1EABD250674}">
      <dsp:nvSpPr>
        <dsp:cNvPr id="0" name=""/>
        <dsp:cNvSpPr/>
      </dsp:nvSpPr>
      <dsp:spPr>
        <a:xfrm rot="5400000">
          <a:off x="2096666" y="476366"/>
          <a:ext cx="174072" cy="208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sv-SE" sz="800" kern="1200"/>
        </a:p>
      </dsp:txBody>
      <dsp:txXfrm rot="-5400000">
        <a:off x="2121036" y="493773"/>
        <a:ext cx="125333" cy="121850"/>
      </dsp:txXfrm>
    </dsp:sp>
    <dsp:sp modelId="{FA156E63-B30A-234D-BA80-F46C365C0D70}">
      <dsp:nvSpPr>
        <dsp:cNvPr id="0" name=""/>
        <dsp:cNvSpPr/>
      </dsp:nvSpPr>
      <dsp:spPr>
        <a:xfrm>
          <a:off x="1616832" y="696858"/>
          <a:ext cx="1133740" cy="464194"/>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Alignment</a:t>
          </a:r>
        </a:p>
      </dsp:txBody>
      <dsp:txXfrm>
        <a:off x="1630428" y="710454"/>
        <a:ext cx="1106548" cy="437002"/>
      </dsp:txXfrm>
    </dsp:sp>
    <dsp:sp modelId="{D863175A-CB6F-F44E-AC77-7A9B2760E9F8}">
      <dsp:nvSpPr>
        <dsp:cNvPr id="0" name=""/>
        <dsp:cNvSpPr/>
      </dsp:nvSpPr>
      <dsp:spPr>
        <a:xfrm rot="5400000">
          <a:off x="2096666" y="1172658"/>
          <a:ext cx="174072" cy="208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sv-SE" sz="800" kern="1200"/>
        </a:p>
      </dsp:txBody>
      <dsp:txXfrm rot="-5400000">
        <a:off x="2121036" y="1190065"/>
        <a:ext cx="125333" cy="121850"/>
      </dsp:txXfrm>
    </dsp:sp>
    <dsp:sp modelId="{E1F446B3-B727-EA49-9EF8-8A50A4B3721B}">
      <dsp:nvSpPr>
        <dsp:cNvPr id="0" name=""/>
        <dsp:cNvSpPr/>
      </dsp:nvSpPr>
      <dsp:spPr>
        <a:xfrm>
          <a:off x="1616832" y="1393150"/>
          <a:ext cx="1133740" cy="464194"/>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Sample.sam</a:t>
          </a:r>
          <a:endParaRPr lang="en-US" sz="1000" kern="1200" dirty="0"/>
        </a:p>
      </dsp:txBody>
      <dsp:txXfrm>
        <a:off x="1630428" y="1406746"/>
        <a:ext cx="1106548" cy="437002"/>
      </dsp:txXfrm>
    </dsp:sp>
    <dsp:sp modelId="{06ABA543-87B7-1149-AE03-CE7AB948660B}">
      <dsp:nvSpPr>
        <dsp:cNvPr id="0" name=""/>
        <dsp:cNvSpPr/>
      </dsp:nvSpPr>
      <dsp:spPr>
        <a:xfrm rot="5400000">
          <a:off x="2096666" y="1868949"/>
          <a:ext cx="174072" cy="208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121036" y="1886356"/>
        <a:ext cx="125333" cy="121850"/>
      </dsp:txXfrm>
    </dsp:sp>
    <dsp:sp modelId="{D4F55BBC-0AA4-9048-B86F-661F429757BB}">
      <dsp:nvSpPr>
        <dsp:cNvPr id="0" name=""/>
        <dsp:cNvSpPr/>
      </dsp:nvSpPr>
      <dsp:spPr>
        <a:xfrm>
          <a:off x="1616832" y="2089442"/>
          <a:ext cx="1133740" cy="464194"/>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Convert to bam</a:t>
          </a:r>
        </a:p>
      </dsp:txBody>
      <dsp:txXfrm>
        <a:off x="1630428" y="2103038"/>
        <a:ext cx="1106548" cy="437002"/>
      </dsp:txXfrm>
    </dsp:sp>
    <dsp:sp modelId="{8101AA47-DDA9-A447-BE9D-4492B028B7B4}">
      <dsp:nvSpPr>
        <dsp:cNvPr id="0" name=""/>
        <dsp:cNvSpPr/>
      </dsp:nvSpPr>
      <dsp:spPr>
        <a:xfrm rot="5400000">
          <a:off x="2096666" y="2565241"/>
          <a:ext cx="174072" cy="208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121036" y="2582648"/>
        <a:ext cx="125333" cy="121850"/>
      </dsp:txXfrm>
    </dsp:sp>
    <dsp:sp modelId="{428727D4-D257-D543-A8BE-83021F6A69D0}">
      <dsp:nvSpPr>
        <dsp:cNvPr id="0" name=""/>
        <dsp:cNvSpPr/>
      </dsp:nvSpPr>
      <dsp:spPr>
        <a:xfrm>
          <a:off x="1616832" y="2785734"/>
          <a:ext cx="1133740" cy="464194"/>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Sample.bam</a:t>
          </a:r>
          <a:endParaRPr lang="en-US" sz="1000" kern="1200" dirty="0"/>
        </a:p>
      </dsp:txBody>
      <dsp:txXfrm>
        <a:off x="1630428" y="2799330"/>
        <a:ext cx="1106548" cy="437002"/>
      </dsp:txXfrm>
    </dsp:sp>
    <dsp:sp modelId="{3FB1ABA6-9860-DF42-941A-31CADEF69D4F}">
      <dsp:nvSpPr>
        <dsp:cNvPr id="0" name=""/>
        <dsp:cNvSpPr/>
      </dsp:nvSpPr>
      <dsp:spPr>
        <a:xfrm rot="5400000">
          <a:off x="2096666" y="3261533"/>
          <a:ext cx="174072" cy="208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121036" y="3278940"/>
        <a:ext cx="125333" cy="121850"/>
      </dsp:txXfrm>
    </dsp:sp>
    <dsp:sp modelId="{AE1A5D09-DD17-3A44-A0BD-238AC470C405}">
      <dsp:nvSpPr>
        <dsp:cNvPr id="0" name=""/>
        <dsp:cNvSpPr/>
      </dsp:nvSpPr>
      <dsp:spPr>
        <a:xfrm>
          <a:off x="1616832" y="3482025"/>
          <a:ext cx="1133740" cy="464194"/>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HaplotypeCaller</a:t>
          </a:r>
          <a:endParaRPr lang="en-US" sz="1000" kern="1200" dirty="0"/>
        </a:p>
      </dsp:txBody>
      <dsp:txXfrm>
        <a:off x="1630428" y="3495621"/>
        <a:ext cx="1106548" cy="437002"/>
      </dsp:txXfrm>
    </dsp:sp>
    <dsp:sp modelId="{425D69B2-EFB1-4144-AE49-351BB670BA4D}">
      <dsp:nvSpPr>
        <dsp:cNvPr id="0" name=""/>
        <dsp:cNvSpPr/>
      </dsp:nvSpPr>
      <dsp:spPr>
        <a:xfrm rot="5400000">
          <a:off x="2096666" y="3957825"/>
          <a:ext cx="174072" cy="2088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sv-SE" sz="800" kern="1200"/>
        </a:p>
      </dsp:txBody>
      <dsp:txXfrm rot="-5400000">
        <a:off x="2121036" y="3975232"/>
        <a:ext cx="125333" cy="121850"/>
      </dsp:txXfrm>
    </dsp:sp>
    <dsp:sp modelId="{020AAF12-9014-4348-9059-E8F4128A7ACB}">
      <dsp:nvSpPr>
        <dsp:cNvPr id="0" name=""/>
        <dsp:cNvSpPr/>
      </dsp:nvSpPr>
      <dsp:spPr>
        <a:xfrm>
          <a:off x="1616832" y="4178317"/>
          <a:ext cx="1133740" cy="464194"/>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Sample.vcf</a:t>
          </a:r>
          <a:endParaRPr lang="en-US" sz="1000" kern="1200" dirty="0"/>
        </a:p>
      </dsp:txBody>
      <dsp:txXfrm>
        <a:off x="1630428" y="4191913"/>
        <a:ext cx="1106548" cy="4370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5155B2-DD45-DF49-81D5-94658BF9C5E1}">
      <dsp:nvSpPr>
        <dsp:cNvPr id="0" name=""/>
        <dsp:cNvSpPr/>
      </dsp:nvSpPr>
      <dsp:spPr>
        <a:xfrm>
          <a:off x="3342" y="1149983"/>
          <a:ext cx="998916" cy="59934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endParaRPr lang="en-US" sz="2600" kern="1200" dirty="0">
            <a:solidFill>
              <a:schemeClr val="bg1"/>
            </a:solidFill>
          </a:endParaRPr>
        </a:p>
      </dsp:txBody>
      <dsp:txXfrm>
        <a:off x="20896" y="1167537"/>
        <a:ext cx="963808" cy="564241"/>
      </dsp:txXfrm>
    </dsp:sp>
    <dsp:sp modelId="{C4C3E8F9-950F-0A45-A2EF-ABA03102CF05}">
      <dsp:nvSpPr>
        <dsp:cNvPr id="0" name=""/>
        <dsp:cNvSpPr/>
      </dsp:nvSpPr>
      <dsp:spPr>
        <a:xfrm>
          <a:off x="1102149" y="1325792"/>
          <a:ext cx="211770" cy="247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sv-SE" sz="1000" kern="1200"/>
        </a:p>
      </dsp:txBody>
      <dsp:txXfrm>
        <a:off x="1102149" y="1375338"/>
        <a:ext cx="148239" cy="148639"/>
      </dsp:txXfrm>
    </dsp:sp>
    <dsp:sp modelId="{2517B93C-913A-2446-87B8-FA31D014D76A}">
      <dsp:nvSpPr>
        <dsp:cNvPr id="0" name=""/>
        <dsp:cNvSpPr/>
      </dsp:nvSpPr>
      <dsp:spPr>
        <a:xfrm>
          <a:off x="1401824" y="1149983"/>
          <a:ext cx="998916" cy="59934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t>FastQC</a:t>
          </a:r>
          <a:endParaRPr lang="en-US" sz="1100" kern="1200" dirty="0"/>
        </a:p>
      </dsp:txBody>
      <dsp:txXfrm>
        <a:off x="1419378" y="1167537"/>
        <a:ext cx="963808" cy="564241"/>
      </dsp:txXfrm>
    </dsp:sp>
    <dsp:sp modelId="{2CF811FB-2865-3047-97AB-A67F71B77CA3}">
      <dsp:nvSpPr>
        <dsp:cNvPr id="0" name=""/>
        <dsp:cNvSpPr/>
      </dsp:nvSpPr>
      <dsp:spPr>
        <a:xfrm>
          <a:off x="2500632" y="1325792"/>
          <a:ext cx="211770" cy="2477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sv-SE" sz="1000" kern="1200"/>
        </a:p>
      </dsp:txBody>
      <dsp:txXfrm>
        <a:off x="2500632" y="1375338"/>
        <a:ext cx="148239" cy="148639"/>
      </dsp:txXfrm>
    </dsp:sp>
    <dsp:sp modelId="{8479FB66-E3F8-524F-A6DD-3FA4EE86435A}">
      <dsp:nvSpPr>
        <dsp:cNvPr id="0" name=""/>
        <dsp:cNvSpPr/>
      </dsp:nvSpPr>
      <dsp:spPr>
        <a:xfrm>
          <a:off x="2800306" y="1149983"/>
          <a:ext cx="998916" cy="59934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t>Sample.html</a:t>
          </a:r>
          <a:endParaRPr lang="en-US" sz="1100" kern="1200" dirty="0"/>
        </a:p>
      </dsp:txBody>
      <dsp:txXfrm>
        <a:off x="2817860" y="1167537"/>
        <a:ext cx="963808" cy="564241"/>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65608-A292-D74A-8B83-0E194A57CE92}" type="datetimeFigureOut">
              <a:rPr lang="en-US" smtClean="0"/>
              <a:t>4/22/20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28652-11D1-8A42-9F26-9AC760C0492B}" type="slidenum">
              <a:rPr lang="en-US" smtClean="0"/>
              <a:t>‹#›</a:t>
            </a:fld>
            <a:endParaRPr lang="en-US"/>
          </a:p>
        </p:txBody>
      </p:sp>
    </p:spTree>
    <p:extLst>
      <p:ext uri="{BB962C8B-B14F-4D97-AF65-F5344CB8AC3E}">
        <p14:creationId xmlns:p14="http://schemas.microsoft.com/office/powerpoint/2010/main" val="137254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1310109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16</a:t>
            </a:fld>
            <a:endParaRPr lang="en-US"/>
          </a:p>
        </p:txBody>
      </p:sp>
    </p:spTree>
    <p:extLst>
      <p:ext uri="{BB962C8B-B14F-4D97-AF65-F5344CB8AC3E}">
        <p14:creationId xmlns:p14="http://schemas.microsoft.com/office/powerpoint/2010/main" val="2711265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a:t>
            </a:r>
            <a:endParaRPr lang="en-US" dirty="0"/>
          </a:p>
          <a:p>
            <a:endParaRPr lang="en-US" dirty="0"/>
          </a:p>
          <a:p>
            <a:r>
              <a:rPr lang="en-US" dirty="0"/>
              <a:t>The coverage is the number of reads aligned to a position. The average coverage of the sample then</a:t>
            </a:r>
            <a:r>
              <a:rPr lang="en-US" baseline="0" dirty="0"/>
              <a:t> is the average number of reads covering a position over each genomic position. For example</a:t>
            </a:r>
            <a:r>
              <a:rPr lang="is-IS" baseline="0" dirty="0"/>
              <a:t>…. </a:t>
            </a:r>
          </a:p>
          <a:p>
            <a:endParaRPr lang="is-I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17</a:t>
            </a:fld>
            <a:endParaRPr lang="en-US"/>
          </a:p>
        </p:txBody>
      </p:sp>
    </p:spTree>
    <p:extLst>
      <p:ext uri="{BB962C8B-B14F-4D97-AF65-F5344CB8AC3E}">
        <p14:creationId xmlns:p14="http://schemas.microsoft.com/office/powerpoint/2010/main" val="898367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QNAME: the name of the read.</a:t>
            </a:r>
          </a:p>
          <a:p>
            <a:pPr marL="228600" indent="-228600">
              <a:buFont typeface="+mj-lt"/>
              <a:buAutoNum type="arabicPeriod"/>
            </a:pPr>
            <a:r>
              <a:rPr lang="en-US" dirty="0"/>
              <a:t>FLAG: a bitwise number describing information about the read such as mapped/unmapped read, pairing, etc.</a:t>
            </a:r>
          </a:p>
          <a:p>
            <a:pPr marL="228600" indent="-228600">
              <a:buFont typeface="+mj-lt"/>
              <a:buAutoNum type="arabicPeriod"/>
            </a:pPr>
            <a:r>
              <a:rPr lang="en-US" dirty="0"/>
              <a:t>RNAME: the reference sequence name. The value of this field is * for unmapped reads.</a:t>
            </a:r>
          </a:p>
          <a:p>
            <a:pPr marL="228600" indent="-228600">
              <a:buFont typeface="+mj-lt"/>
              <a:buAutoNum type="arabicPeriod"/>
            </a:pPr>
            <a:r>
              <a:rPr lang="en-US" dirty="0"/>
              <a:t>POS: the left most mapping position of the first matching base. It is set to zero for unmapped reads.</a:t>
            </a:r>
          </a:p>
          <a:p>
            <a:pPr marL="228600" indent="-228600">
              <a:buFont typeface="+mj-lt"/>
              <a:buAutoNum type="arabicPeriod"/>
            </a:pPr>
            <a:r>
              <a:rPr lang="en-US" dirty="0"/>
              <a:t>MAPQ: a number to indicate the mapping quality.</a:t>
            </a:r>
          </a:p>
          <a:p>
            <a:pPr marL="228600" indent="-228600">
              <a:buFont typeface="+mj-lt"/>
              <a:buAutoNum type="arabicPeriod"/>
            </a:pPr>
            <a:r>
              <a:rPr lang="en-US" dirty="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a:t>MNAME: the name of the mate strand, if it is a paired read. ‘=’ means that the name is the same as RNAME.</a:t>
            </a:r>
          </a:p>
          <a:p>
            <a:pPr marL="228600" indent="-228600">
              <a:buFont typeface="+mj-lt"/>
              <a:buAutoNum type="arabicPeriod"/>
            </a:pPr>
            <a:r>
              <a:rPr lang="en-US" dirty="0"/>
              <a:t>MPOS: a number indicating the left most mapping position of the mate.</a:t>
            </a:r>
          </a:p>
          <a:p>
            <a:pPr marL="228600" indent="-228600">
              <a:buFont typeface="+mj-lt"/>
              <a:buAutoNum type="arabicPeriod"/>
            </a:pPr>
            <a:r>
              <a:rPr lang="en-US" dirty="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a:t>SEQ: the read sequence as the reference. If not  ‘*’ then the length of the sequence must be equal the sum of lengths of M/I/S/=/X operations in the CIGAR string.</a:t>
            </a:r>
          </a:p>
          <a:p>
            <a:pPr marL="228600" indent="-228600">
              <a:buFont typeface="+mj-lt"/>
              <a:buAutoNum type="arabicPeriod"/>
            </a:pPr>
            <a:r>
              <a:rPr lang="en-US" dirty="0"/>
              <a:t>QUAL: the read quality, same as the quality string in a </a:t>
            </a:r>
            <a:r>
              <a:rPr lang="en-US" dirty="0" err="1"/>
              <a:t>fastaq</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18</a:t>
            </a:fld>
            <a:endParaRPr lang="en-US"/>
          </a:p>
        </p:txBody>
      </p:sp>
    </p:spTree>
    <p:extLst>
      <p:ext uri="{BB962C8B-B14F-4D97-AF65-F5344CB8AC3E}">
        <p14:creationId xmlns:p14="http://schemas.microsoft.com/office/powerpoint/2010/main" val="2036277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need to mention </a:t>
            </a:r>
            <a:r>
              <a:rPr lang="en-US" dirty="0" err="1"/>
              <a:t>readgroups</a:t>
            </a:r>
            <a:r>
              <a:rPr lang="en-US" dirty="0"/>
              <a:t>. </a:t>
            </a:r>
          </a:p>
          <a:p>
            <a:r>
              <a:rPr lang="en-US" dirty="0"/>
              <a:t>We need to have </a:t>
            </a:r>
            <a:r>
              <a:rPr lang="en-US" dirty="0" err="1"/>
              <a:t>readgroups</a:t>
            </a:r>
            <a:r>
              <a:rPr lang="en-US" dirty="0"/>
              <a:t> in order to run haplotype caller. In our lab we don’t really follow up in them or use them for error tracking, but that can be done on real data. For example, it would be possible to check if reads produced on a particular </a:t>
            </a:r>
            <a:r>
              <a:rPr lang="en-US" dirty="0" err="1"/>
              <a:t>flowcell</a:t>
            </a:r>
            <a:r>
              <a:rPr lang="en-US" dirty="0"/>
              <a:t> gives poorer quality. </a:t>
            </a:r>
          </a:p>
        </p:txBody>
      </p:sp>
      <p:sp>
        <p:nvSpPr>
          <p:cNvPr id="4" name="Slide Number Placeholder 3"/>
          <p:cNvSpPr>
            <a:spLocks noGrp="1"/>
          </p:cNvSpPr>
          <p:nvPr>
            <p:ph type="sldNum" sz="quarter" idx="10"/>
          </p:nvPr>
        </p:nvSpPr>
        <p:spPr/>
        <p:txBody>
          <a:bodyPr/>
          <a:lstStyle/>
          <a:p>
            <a:fld id="{93028652-11D1-8A42-9F26-9AC760C0492B}" type="slidenum">
              <a:rPr lang="en-US" smtClean="0"/>
              <a:t>19</a:t>
            </a:fld>
            <a:endParaRPr lang="en-US"/>
          </a:p>
        </p:txBody>
      </p:sp>
    </p:spTree>
    <p:extLst>
      <p:ext uri="{BB962C8B-B14F-4D97-AF65-F5344CB8AC3E}">
        <p14:creationId xmlns:p14="http://schemas.microsoft.com/office/powerpoint/2010/main" val="2722995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20</a:t>
            </a:fld>
            <a:endParaRPr lang="en-US"/>
          </a:p>
        </p:txBody>
      </p:sp>
    </p:spTree>
    <p:extLst>
      <p:ext uri="{BB962C8B-B14F-4D97-AF65-F5344CB8AC3E}">
        <p14:creationId xmlns:p14="http://schemas.microsoft.com/office/powerpoint/2010/main" val="275965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the data has been delivered from</a:t>
            </a:r>
            <a:r>
              <a:rPr lang="en-US" baseline="0" dirty="0"/>
              <a:t> the sequencing facility, we have two files containing the forward and reverse reads. These are stored in two </a:t>
            </a:r>
            <a:r>
              <a:rPr lang="en-US" baseline="0" dirty="0" err="1"/>
              <a:t>fastq</a:t>
            </a:r>
            <a:r>
              <a:rPr lang="en-US" baseline="0" dirty="0"/>
              <a:t> files.  The two reads have identical  metadata except for the information of which is the forward and reverse read.</a:t>
            </a:r>
            <a:endParaRPr lang="en-US" dirty="0"/>
          </a:p>
          <a:p>
            <a:endParaRPr lang="en-US" dirty="0"/>
          </a:p>
          <a:p>
            <a:r>
              <a:rPr lang="en-US" dirty="0"/>
              <a:t>The R1 tag and the</a:t>
            </a:r>
            <a:r>
              <a:rPr lang="en-US" baseline="0" dirty="0"/>
              <a:t> 1 here which signify that this file contains all the forward reads. Similarly the R2 file contains all the reverse read pairs.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23</a:t>
            </a:fld>
            <a:endParaRPr lang="en-US"/>
          </a:p>
        </p:txBody>
      </p:sp>
    </p:spTree>
    <p:extLst>
      <p:ext uri="{BB962C8B-B14F-4D97-AF65-F5344CB8AC3E}">
        <p14:creationId xmlns:p14="http://schemas.microsoft.com/office/powerpoint/2010/main" val="1212730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Keeping that in mind,</a:t>
            </a:r>
            <a:r>
              <a:rPr lang="en-US" baseline="0" dirty="0"/>
              <a:t> what is a variant? A variant is a position where the samples sequence does not agree with the reference genome sequence. Here for example is 24 nucleotides from a reference genome. </a:t>
            </a:r>
            <a:endParaRPr lang="en-US" dirty="0"/>
          </a:p>
          <a:p>
            <a:endParaRPr lang="en-US" dirty="0"/>
          </a:p>
          <a:p>
            <a:r>
              <a:rPr lang="en-US" dirty="0"/>
              <a:t>When I then align</a:t>
            </a:r>
            <a:r>
              <a:rPr lang="en-US" baseline="0" dirty="0"/>
              <a:t> the genomic sequence of a sample to the reference genome and compare we see that in one position where the reference sample is Cytosine we have Adenine. In this case this is a variant in that sample.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25</a:t>
            </a:fld>
            <a:endParaRPr lang="en-US"/>
          </a:p>
        </p:txBody>
      </p:sp>
    </p:spTree>
    <p:extLst>
      <p:ext uri="{BB962C8B-B14F-4D97-AF65-F5344CB8AC3E}">
        <p14:creationId xmlns:p14="http://schemas.microsoft.com/office/powerpoint/2010/main" val="579758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a:p>
          <a:p>
            <a:r>
              <a:rPr lang="en-US" baseline="0" dirty="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26</a:t>
            </a:fld>
            <a:endParaRPr lang="en-US"/>
          </a:p>
        </p:txBody>
      </p:sp>
    </p:spTree>
    <p:extLst>
      <p:ext uri="{BB962C8B-B14F-4D97-AF65-F5344CB8AC3E}">
        <p14:creationId xmlns:p14="http://schemas.microsoft.com/office/powerpoint/2010/main" val="992180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sv-SE" sz="1200" b="1" i="0" u="none" strike="noStrike" kern="1200" dirty="0" err="1">
                <a:solidFill>
                  <a:schemeClr val="tx1"/>
                </a:solidFill>
                <a:effectLst/>
                <a:latin typeface="+mn-lt"/>
                <a:ea typeface="+mn-ea"/>
                <a:cs typeface="+mn-cs"/>
              </a:rPr>
              <a:t>Define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regions.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Identify</a:t>
            </a:r>
            <a:r>
              <a:rPr lang="sv-SE" sz="1200" b="0" i="0" u="none" strike="noStrike" kern="1200" dirty="0">
                <a:solidFill>
                  <a:schemeClr val="tx1"/>
                </a:solidFill>
                <a:effectLst/>
                <a:latin typeface="+mn-lt"/>
                <a:ea typeface="+mn-ea"/>
                <a:cs typeface="+mn-cs"/>
              </a:rPr>
              <a:t> regions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genomes</a:t>
            </a:r>
            <a:r>
              <a:rPr lang="sv-SE" sz="1200" b="0" i="0" u="none" strike="noStrike" kern="1200" dirty="0">
                <a:solidFill>
                  <a:schemeClr val="tx1"/>
                </a:solidFill>
                <a:effectLst/>
                <a:latin typeface="+mn-lt"/>
                <a:ea typeface="+mn-ea"/>
                <a:cs typeface="+mn-cs"/>
              </a:rPr>
              <a:t> in </a:t>
            </a:r>
            <a:r>
              <a:rPr lang="sv-SE" sz="1200" b="0" i="0" u="none" strike="noStrike" kern="1200" dirty="0" err="1">
                <a:solidFill>
                  <a:schemeClr val="tx1"/>
                </a:solidFill>
                <a:effectLst/>
                <a:latin typeface="+mn-lt"/>
                <a:ea typeface="+mn-ea"/>
                <a:cs typeface="+mn-cs"/>
              </a:rPr>
              <a:t>which</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being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analyzed</a:t>
            </a:r>
            <a:r>
              <a:rPr lang="sv-SE" sz="1200" b="0" i="0" u="none" strike="noStrike" kern="1200" dirty="0">
                <a:solidFill>
                  <a:schemeClr val="tx1"/>
                </a:solidFill>
                <a:effectLst/>
                <a:latin typeface="+mn-lt"/>
                <a:ea typeface="+mn-ea"/>
                <a:cs typeface="+mn-cs"/>
              </a:rPr>
              <a:t> show </a:t>
            </a:r>
            <a:r>
              <a:rPr lang="sv-SE" sz="1200" b="0" i="0" u="none" strike="noStrike" kern="1200" dirty="0" err="1">
                <a:solidFill>
                  <a:schemeClr val="tx1"/>
                </a:solidFill>
                <a:effectLst/>
                <a:latin typeface="+mn-lt"/>
                <a:ea typeface="+mn-ea"/>
                <a:cs typeface="+mn-cs"/>
              </a:rPr>
              <a:t>substantial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evidence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variation relative to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a:t>
            </a:r>
            <a:endParaRPr lang="sv-SE" sz="1200" b="1" i="0" u="none" strike="noStrike" kern="1200" dirty="0">
              <a:solidFill>
                <a:schemeClr val="tx1"/>
              </a:solidFill>
              <a:effectLst/>
              <a:latin typeface="+mn-lt"/>
              <a:ea typeface="+mn-ea"/>
              <a:cs typeface="+mn-cs"/>
            </a:endParaRPr>
          </a:p>
          <a:p>
            <a:pPr marL="228600" indent="-228600">
              <a:buAutoNum type="arabicPeriod"/>
            </a:pPr>
            <a:endParaRPr lang="sv-SE" sz="1200" b="1" i="0" u="none" strike="noStrike" kern="1200" dirty="0">
              <a:solidFill>
                <a:schemeClr val="tx1"/>
              </a:solidFill>
              <a:effectLst/>
              <a:latin typeface="+mn-lt"/>
              <a:ea typeface="+mn-ea"/>
              <a:cs typeface="+mn-cs"/>
            </a:endParaRPr>
          </a:p>
          <a:p>
            <a:pPr marL="228600" indent="-228600">
              <a:buAutoNum type="arabicPeriod"/>
            </a:pP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by </a:t>
            </a:r>
            <a:r>
              <a:rPr lang="sv-SE" sz="1200" b="1" i="0" u="none" strike="noStrike" kern="1200" dirty="0" err="1">
                <a:solidFill>
                  <a:schemeClr val="tx1"/>
                </a:solidFill>
                <a:effectLst/>
                <a:latin typeface="+mn-lt"/>
                <a:ea typeface="+mn-ea"/>
                <a:cs typeface="+mn-cs"/>
              </a:rPr>
              <a:t>local</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assembly</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region.</a:t>
            </a:r>
            <a:r>
              <a:rPr lang="sv-SE" sz="1200" b="0" i="0" u="none" strike="noStrike" kern="1200" dirty="0" err="1">
                <a:solidFill>
                  <a:schemeClr val="tx1"/>
                </a:solidFill>
                <a:effectLst/>
                <a:latin typeface="+mn-lt"/>
                <a:ea typeface="+mn-ea"/>
                <a:cs typeface="+mn-cs"/>
              </a:rPr>
              <a:t>The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goal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step is to </a:t>
            </a:r>
            <a:r>
              <a:rPr lang="sv-SE" sz="1200" b="0" i="0" u="none" strike="noStrike" kern="1200" dirty="0" err="1">
                <a:solidFill>
                  <a:schemeClr val="tx1"/>
                </a:solidFill>
                <a:effectLst/>
                <a:latin typeface="+mn-lt"/>
                <a:ea typeface="+mn-ea"/>
                <a:cs typeface="+mn-cs"/>
              </a:rPr>
              <a:t>reconstruct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possible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sequences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real </a:t>
            </a:r>
            <a:r>
              <a:rPr lang="sv-SE" sz="1200" b="0" i="0" u="none" strike="noStrike" kern="1200" dirty="0" err="1">
                <a:solidFill>
                  <a:schemeClr val="tx1"/>
                </a:solidFill>
                <a:effectLst/>
                <a:latin typeface="+mn-lt"/>
                <a:ea typeface="+mn-ea"/>
                <a:cs typeface="+mn-cs"/>
              </a:rPr>
              <a:t>physical</a:t>
            </a:r>
            <a:r>
              <a:rPr lang="sv-SE" sz="1200" b="0" i="0" u="none" strike="noStrike" kern="1200" dirty="0">
                <a:solidFill>
                  <a:schemeClr val="tx1"/>
                </a:solidFill>
                <a:effectLst/>
                <a:latin typeface="+mn-lt"/>
                <a:ea typeface="+mn-ea"/>
                <a:cs typeface="+mn-cs"/>
              </a:rPr>
              <a:t> segments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DNA present in the original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a:t>
            </a:r>
          </a:p>
          <a:p>
            <a:r>
              <a:rPr lang="sv-SE" sz="1200" b="0" i="0" u="none" strike="noStrike" kern="1200" dirty="0">
                <a:solidFill>
                  <a:schemeClr val="tx1"/>
                </a:solidFill>
                <a:effectLst/>
                <a:latin typeface="+mn-lt"/>
                <a:ea typeface="+mn-ea"/>
                <a:cs typeface="+mn-cs"/>
              </a:rPr>
              <a:t>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supported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many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All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aligned</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genome</a:t>
            </a:r>
            <a:r>
              <a:rPr lang="sv-SE" sz="1200" b="0" i="0" u="none" strike="noStrike" kern="1200" dirty="0">
                <a:solidFill>
                  <a:schemeClr val="tx1"/>
                </a:solidFill>
                <a:effectLst/>
                <a:latin typeface="+mn-lt"/>
                <a:ea typeface="+mn-ea"/>
                <a:cs typeface="+mn-cs"/>
              </a:rPr>
              <a:t>, and variant sites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3. </a:t>
            </a: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likelihoods</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given the read data.</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ActiveRegion</a:t>
            </a:r>
            <a:r>
              <a:rPr lang="sv-SE" sz="1200" b="0" i="0" u="none" strike="noStrike" kern="1200" dirty="0">
                <a:solidFill>
                  <a:schemeClr val="tx1"/>
                </a:solidFill>
                <a:effectLst/>
                <a:latin typeface="+mn-lt"/>
                <a:ea typeface="+mn-ea"/>
                <a:cs typeface="+mn-cs"/>
              </a:rPr>
              <a:t>, the program </a:t>
            </a:r>
            <a:r>
              <a:rPr lang="sv-SE" sz="1200" b="0" i="0" u="none" strike="noStrike" kern="1200" dirty="0" err="1">
                <a:solidFill>
                  <a:schemeClr val="tx1"/>
                </a:solidFill>
                <a:effectLst/>
                <a:latin typeface="+mn-lt"/>
                <a:ea typeface="+mn-ea"/>
                <a:cs typeface="+mn-cs"/>
              </a:rPr>
              <a:t>performs</a:t>
            </a:r>
            <a:r>
              <a:rPr lang="sv-SE" sz="1200" b="0" i="0" u="none" strike="noStrike" kern="1200" dirty="0">
                <a:solidFill>
                  <a:schemeClr val="tx1"/>
                </a:solidFill>
                <a:effectLst/>
                <a:latin typeface="+mn-lt"/>
                <a:ea typeface="+mn-ea"/>
                <a:cs typeface="+mn-cs"/>
              </a:rPr>
              <a:t> a </a:t>
            </a:r>
            <a:r>
              <a:rPr lang="sv-SE" sz="1200" b="0" i="0" u="none" strike="noStrike" kern="1200" dirty="0" err="1">
                <a:solidFill>
                  <a:schemeClr val="tx1"/>
                </a:solidFill>
                <a:effectLst/>
                <a:latin typeface="+mn-lt"/>
                <a:ea typeface="+mn-ea"/>
                <a:cs typeface="+mn-cs"/>
              </a:rPr>
              <a:t>pairwise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alignment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read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using</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PairHMM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takes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into</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account</a:t>
            </a:r>
            <a:r>
              <a:rPr lang="sv-SE" sz="1200" b="0" i="0" u="none" strike="noStrike" kern="1200" dirty="0">
                <a:solidFill>
                  <a:schemeClr val="tx1"/>
                </a:solidFill>
                <a:effectLst/>
                <a:latin typeface="+mn-lt"/>
                <a:ea typeface="+mn-ea"/>
                <a:cs typeface="+mn-cs"/>
              </a:rPr>
              <a:t> the information the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data (i.e. the </a:t>
            </a:r>
            <a:r>
              <a:rPr lang="sv-SE" sz="1200" b="0" i="0" u="none" strike="noStrike" kern="1200" dirty="0" err="1">
                <a:solidFill>
                  <a:schemeClr val="tx1"/>
                </a:solidFill>
                <a:effectLst/>
                <a:latin typeface="+mn-lt"/>
                <a:ea typeface="+mn-ea"/>
                <a:cs typeface="+mn-cs"/>
              </a:rPr>
              <a:t>base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and </a:t>
            </a:r>
            <a:r>
              <a:rPr lang="sv-SE" sz="1200" b="0" i="0" u="none" strike="noStrike" kern="1200" dirty="0" err="1">
                <a:solidFill>
                  <a:schemeClr val="tx1"/>
                </a:solidFill>
                <a:effectLst/>
                <a:latin typeface="+mn-lt"/>
                <a:ea typeface="+mn-ea"/>
                <a:cs typeface="+mn-cs"/>
              </a:rPr>
              <a:t>indel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produces</a:t>
            </a:r>
            <a:r>
              <a:rPr lang="sv-SE" sz="1200" b="0" i="0" u="none" strike="noStrike" kern="1200" dirty="0">
                <a:solidFill>
                  <a:schemeClr val="tx1"/>
                </a:solidFill>
                <a:effectLst/>
                <a:latin typeface="+mn-lt"/>
                <a:ea typeface="+mn-ea"/>
                <a:cs typeface="+mn-cs"/>
              </a:rPr>
              <a:t> a matrix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given the read data. </a:t>
            </a:r>
          </a:p>
          <a:p>
            <a:r>
              <a:rPr lang="sv-SE" sz="1200" b="0" i="0" u="none" strike="noStrike" kern="1200" dirty="0" err="1">
                <a:solidFill>
                  <a:schemeClr val="tx1"/>
                </a:solidFill>
                <a:effectLst/>
                <a:latin typeface="+mn-lt"/>
                <a:ea typeface="+mn-ea"/>
                <a:cs typeface="+mn-cs"/>
              </a:rPr>
              <a:t>These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marginalized</a:t>
            </a:r>
            <a:r>
              <a:rPr lang="sv-SE" sz="1200" b="0" i="0" u="none" strike="noStrike" kern="1200" dirty="0">
                <a:solidFill>
                  <a:schemeClr val="tx1"/>
                </a:solidFill>
                <a:effectLst/>
                <a:latin typeface="+mn-lt"/>
                <a:ea typeface="+mn-ea"/>
                <a:cs typeface="+mn-cs"/>
              </a:rPr>
              <a:t> to </a:t>
            </a:r>
            <a:r>
              <a:rPr lang="sv-SE" sz="1200" b="0" i="0" u="none" strike="noStrike" kern="1200" dirty="0" err="1">
                <a:solidFill>
                  <a:schemeClr val="tx1"/>
                </a:solidFill>
                <a:effectLst/>
                <a:latin typeface="+mn-lt"/>
                <a:ea typeface="+mn-ea"/>
                <a:cs typeface="+mn-cs"/>
              </a:rPr>
              <a:t>obtain</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alleles</a:t>
            </a:r>
            <a:r>
              <a:rPr lang="sv-SE" sz="1200" b="0" i="0" u="none" strike="noStrike" kern="1200" dirty="0">
                <a:solidFill>
                  <a:schemeClr val="tx1"/>
                </a:solidFill>
                <a:effectLst/>
                <a:latin typeface="+mn-lt"/>
                <a:ea typeface="+mn-ea"/>
                <a:cs typeface="+mn-cs"/>
              </a:rPr>
              <a:t> per read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potentially</a:t>
            </a:r>
            <a:r>
              <a:rPr lang="sv-SE" sz="1200" b="0" i="0" u="none" strike="noStrike" kern="1200" dirty="0">
                <a:solidFill>
                  <a:schemeClr val="tx1"/>
                </a:solidFill>
                <a:effectLst/>
                <a:latin typeface="+mn-lt"/>
                <a:ea typeface="+mn-ea"/>
                <a:cs typeface="+mn-cs"/>
              </a:rPr>
              <a:t> variant site.</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4. </a:t>
            </a:r>
            <a:r>
              <a:rPr lang="sv-SE" sz="1200" b="1" i="0" u="none" strike="noStrike" kern="1200" dirty="0" err="1">
                <a:solidFill>
                  <a:schemeClr val="tx1"/>
                </a:solidFill>
                <a:effectLst/>
                <a:latin typeface="+mn-lt"/>
                <a:ea typeface="+mn-ea"/>
                <a:cs typeface="+mn-cs"/>
              </a:rPr>
              <a:t>Assign</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sample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genotypes</a:t>
            </a:r>
            <a:r>
              <a:rPr lang="sv-SE" sz="1200" b="1" i="0" u="none" strike="noStrike" kern="1200" dirty="0">
                <a:solidFill>
                  <a:schemeClr val="tx1"/>
                </a:solidFill>
                <a:effectLst/>
                <a:latin typeface="+mn-lt"/>
                <a:ea typeface="+mn-ea"/>
                <a:cs typeface="+mn-cs"/>
              </a:rPr>
              <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Calculates</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posterior</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per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given the read data </a:t>
            </a:r>
            <a:r>
              <a:rPr lang="sv-SE" sz="1200" b="0" i="0" u="none" strike="noStrike" kern="1200" dirty="0" err="1">
                <a:solidFill>
                  <a:schemeClr val="tx1"/>
                </a:solidFill>
                <a:effectLst/>
                <a:latin typeface="+mn-lt"/>
                <a:ea typeface="+mn-ea"/>
                <a:cs typeface="+mn-cs"/>
              </a:rPr>
              <a:t>observed</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variant, 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is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assigned</a:t>
            </a:r>
            <a:r>
              <a:rPr lang="sv-SE" sz="1200" b="0" i="0" u="none" strike="noStrike" kern="1200" dirty="0">
                <a:solidFill>
                  <a:schemeClr val="tx1"/>
                </a:solidFill>
                <a:effectLst/>
                <a:latin typeface="+mn-lt"/>
                <a:ea typeface="+mn-ea"/>
                <a:cs typeface="+mn-cs"/>
              </a:rPr>
              <a:t> to the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a:t>
            </a:r>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27</a:t>
            </a:fld>
            <a:endParaRPr lang="en-US"/>
          </a:p>
        </p:txBody>
      </p:sp>
    </p:spTree>
    <p:extLst>
      <p:ext uri="{BB962C8B-B14F-4D97-AF65-F5344CB8AC3E}">
        <p14:creationId xmlns:p14="http://schemas.microsoft.com/office/powerpoint/2010/main" val="3567791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lets look at each part </a:t>
            </a:r>
            <a:r>
              <a:rPr lang="en-US" dirty="0" err="1"/>
              <a:t>alittle</a:t>
            </a:r>
            <a:r>
              <a:rPr lang="en-US" dirty="0"/>
              <a:t> closer.</a:t>
            </a:r>
          </a:p>
          <a:p>
            <a:endParaRPr lang="en-US" dirty="0"/>
          </a:p>
          <a:p>
            <a:r>
              <a:rPr lang="en-US" dirty="0"/>
              <a:t>(Update later to latest </a:t>
            </a:r>
            <a:r>
              <a:rPr lang="en-US" dirty="0" err="1"/>
              <a:t>vcf</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29</a:t>
            </a:fld>
            <a:endParaRPr lang="en-US"/>
          </a:p>
        </p:txBody>
      </p:sp>
    </p:spTree>
    <p:extLst>
      <p:ext uri="{BB962C8B-B14F-4D97-AF65-F5344CB8AC3E}">
        <p14:creationId xmlns:p14="http://schemas.microsoft.com/office/powerpoint/2010/main" val="1832531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course of this talk I</a:t>
            </a:r>
            <a:r>
              <a:rPr lang="en-US" baseline="0" dirty="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a:t>fastq</a:t>
            </a:r>
            <a:r>
              <a:rPr lang="en-US" baseline="0" dirty="0"/>
              <a:t> format all the way to variants. I will dive a little deeper into the output from variant calling, the VCFs or Variant Call Format, what joint genotyping is and the principal of annotating and filtering the variants.</a:t>
            </a:r>
          </a:p>
          <a:p>
            <a:endParaRPr lang="en-US" baseline="0" dirty="0"/>
          </a:p>
          <a:p>
            <a:r>
              <a:rPr lang="en-US" baseline="0" dirty="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Looking at the bigger picture of variants for multiple samples, such</a:t>
            </a:r>
            <a:r>
              <a:rPr lang="en-US" sz="1200" b="0" i="0" kern="1200" baseline="0" dirty="0">
                <a:solidFill>
                  <a:schemeClr val="tx1"/>
                </a:solidFill>
                <a:effectLst/>
                <a:latin typeface="+mn-lt"/>
                <a:ea typeface="+mn-ea"/>
                <a:cs typeface="+mn-cs"/>
              </a:rPr>
              <a:t> as whole populations we have p</a:t>
            </a:r>
            <a:r>
              <a:rPr lang="en-US" sz="1200" b="0" i="0" kern="1200" dirty="0">
                <a:solidFill>
                  <a:schemeClr val="tx1"/>
                </a:solidFill>
                <a:effectLst/>
                <a:latin typeface="+mn-lt"/>
                <a:ea typeface="+mn-ea"/>
                <a:cs typeface="+mn-cs"/>
              </a:rPr>
              <a:t>opulation based variation</a:t>
            </a:r>
            <a:r>
              <a:rPr lang="en-US" sz="1200" b="0" i="0" kern="1200" baseline="0" dirty="0">
                <a:solidFill>
                  <a:schemeClr val="tx1"/>
                </a:solidFill>
                <a:effectLst/>
                <a:latin typeface="+mn-lt"/>
                <a:ea typeface="+mn-ea"/>
                <a:cs typeface="+mn-cs"/>
              </a:rPr>
              <a:t> projects such as the UK 10K and 1000Genomes project that map the variation of many humans giving the frequency of variants so that we can know if they are common or rare in a population.</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genetics of these samples coupled with the phenotypic traits of the donors make them a good resource for, for example, genome wide association studies.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a single</a:t>
            </a:r>
            <a:r>
              <a:rPr lang="en-US" sz="1200" b="0" i="0" kern="1200" baseline="0" dirty="0">
                <a:solidFill>
                  <a:schemeClr val="tx1"/>
                </a:solidFill>
                <a:effectLst/>
                <a:latin typeface="+mn-lt"/>
                <a:ea typeface="+mn-ea"/>
                <a:cs typeface="+mn-cs"/>
              </a:rPr>
              <a:t> nucleotide variant, or polymorphism, exists to an appreciable degree in a population, </a:t>
            </a:r>
            <a:r>
              <a:rPr lang="en-US" sz="1200" b="0" i="0" kern="1200" baseline="0" dirty="0" err="1">
                <a:solidFill>
                  <a:schemeClr val="tx1"/>
                </a:solidFill>
                <a:effectLst/>
                <a:latin typeface="+mn-lt"/>
                <a:ea typeface="+mn-ea"/>
                <a:cs typeface="+mn-cs"/>
              </a:rPr>
              <a:t>eg</a:t>
            </a:r>
            <a:r>
              <a:rPr lang="en-US" sz="1200" b="0" i="0" kern="1200" baseline="0" dirty="0">
                <a:solidFill>
                  <a:schemeClr val="tx1"/>
                </a:solidFill>
                <a:effectLst/>
                <a:latin typeface="+mn-lt"/>
                <a:ea typeface="+mn-ea"/>
                <a:cs typeface="+mn-cs"/>
              </a:rPr>
              <a:t> &gt; 1%, we usually refer to it as a SNP.</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30</a:t>
            </a:fld>
            <a:endParaRPr lang="en-US"/>
          </a:p>
        </p:txBody>
      </p:sp>
    </p:spTree>
    <p:extLst>
      <p:ext uri="{BB962C8B-B14F-4D97-AF65-F5344CB8AC3E}">
        <p14:creationId xmlns:p14="http://schemas.microsoft.com/office/powerpoint/2010/main" val="53421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questions?</a:t>
            </a:r>
          </a:p>
          <a:p>
            <a:endParaRPr lang="en-US" dirty="0"/>
          </a:p>
          <a:p>
            <a:r>
              <a:rPr lang="en-US" dirty="0"/>
              <a:t>The exercises,</a:t>
            </a:r>
            <a:r>
              <a:rPr lang="en-US" baseline="0" dirty="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31</a:t>
            </a:fld>
            <a:endParaRPr lang="en-US"/>
          </a:p>
        </p:txBody>
      </p:sp>
    </p:spTree>
    <p:extLst>
      <p:ext uri="{BB962C8B-B14F-4D97-AF65-F5344CB8AC3E}">
        <p14:creationId xmlns:p14="http://schemas.microsoft.com/office/powerpoint/2010/main" val="4006141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32</a:t>
            </a:fld>
            <a:endParaRPr lang="en-US"/>
          </a:p>
        </p:txBody>
      </p:sp>
    </p:spTree>
    <p:extLst>
      <p:ext uri="{BB962C8B-B14F-4D97-AF65-F5344CB8AC3E}">
        <p14:creationId xmlns:p14="http://schemas.microsoft.com/office/powerpoint/2010/main" val="1678663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33</a:t>
            </a:fld>
            <a:endParaRPr lang="en-US"/>
          </a:p>
        </p:txBody>
      </p:sp>
    </p:spTree>
    <p:extLst>
      <p:ext uri="{BB962C8B-B14F-4D97-AF65-F5344CB8AC3E}">
        <p14:creationId xmlns:p14="http://schemas.microsoft.com/office/powerpoint/2010/main" val="31939025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Approximately</a:t>
            </a:r>
            <a:r>
              <a:rPr lang="sv-SE" sz="1200" kern="1200" dirty="0">
                <a:solidFill>
                  <a:schemeClr val="tx1"/>
                </a:solidFill>
                <a:effectLst/>
                <a:latin typeface="+mn-lt"/>
                <a:ea typeface="+mn-ea"/>
                <a:cs typeface="+mn-cs"/>
              </a:rPr>
              <a:t> 75%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world’s</a:t>
            </a:r>
            <a:r>
              <a:rPr lang="sv-SE" sz="1200" kern="1200" dirty="0">
                <a:solidFill>
                  <a:schemeClr val="tx1"/>
                </a:solidFill>
                <a:effectLst/>
                <a:latin typeface="+mn-lt"/>
                <a:ea typeface="+mn-ea"/>
                <a:cs typeface="+mn-cs"/>
              </a:rPr>
              <a:t> population </a:t>
            </a:r>
            <a:r>
              <a:rPr lang="sv-SE" sz="1200" kern="1200" dirty="0" err="1">
                <a:solidFill>
                  <a:schemeClr val="tx1"/>
                </a:solidFill>
                <a:effectLst/>
                <a:latin typeface="+mn-lt"/>
                <a:ea typeface="+mn-ea"/>
                <a:cs typeface="+mn-cs"/>
              </a:rPr>
              <a:t>loses</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at </a:t>
            </a:r>
            <a:r>
              <a:rPr lang="sv-SE" sz="1200" kern="1200" dirty="0" err="1">
                <a:solidFill>
                  <a:schemeClr val="tx1"/>
                </a:solidFill>
                <a:effectLst/>
                <a:latin typeface="+mn-lt"/>
                <a:ea typeface="+mn-ea"/>
                <a:cs typeface="+mn-cs"/>
              </a:rPr>
              <a:t>some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point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while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others</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can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into</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adulthood</a:t>
            </a:r>
            <a:r>
              <a:rPr lang="sv-SE" sz="1200" kern="1200" dirty="0">
                <a:solidFill>
                  <a:schemeClr val="tx1"/>
                </a:solidFill>
                <a:effectLst/>
                <a:latin typeface="+mn-lt"/>
                <a:ea typeface="+mn-ea"/>
                <a:cs typeface="+mn-cs"/>
              </a:rPr>
              <a:t>. </a:t>
            </a:r>
            <a:endParaRPr lang="sv-SE" dirty="0"/>
          </a:p>
          <a:p>
            <a:endParaRPr lang="en-GB" dirty="0"/>
          </a:p>
          <a:p>
            <a:r>
              <a:rPr lang="en-GB" dirty="0"/>
              <a:t>Genetic variants in or near the LCT (lactase) gene affects if a person can digest lactase in adulthood. </a:t>
            </a:r>
          </a:p>
        </p:txBody>
      </p:sp>
      <p:sp>
        <p:nvSpPr>
          <p:cNvPr id="4" name="Platshållare för bildnummer 3"/>
          <p:cNvSpPr>
            <a:spLocks noGrp="1"/>
          </p:cNvSpPr>
          <p:nvPr>
            <p:ph type="sldNum" sz="quarter" idx="5"/>
          </p:nvPr>
        </p:nvSpPr>
        <p:spPr/>
        <p:txBody>
          <a:bodyPr/>
          <a:lstStyle/>
          <a:p>
            <a:fld id="{93028652-11D1-8A42-9F26-9AC760C0492B}" type="slidenum">
              <a:rPr lang="en-US" smtClean="0"/>
              <a:t>34</a:t>
            </a:fld>
            <a:endParaRPr lang="en-US"/>
          </a:p>
        </p:txBody>
      </p:sp>
    </p:spTree>
    <p:extLst>
      <p:ext uri="{BB962C8B-B14F-4D97-AF65-F5344CB8AC3E}">
        <p14:creationId xmlns:p14="http://schemas.microsoft.com/office/powerpoint/2010/main" val="2318022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35</a:t>
            </a:fld>
            <a:endParaRPr lang="en-US"/>
          </a:p>
        </p:txBody>
      </p:sp>
    </p:spTree>
    <p:extLst>
      <p:ext uri="{BB962C8B-B14F-4D97-AF65-F5344CB8AC3E}">
        <p14:creationId xmlns:p14="http://schemas.microsoft.com/office/powerpoint/2010/main" val="633133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focus on the absolutely minimal number of steps we can use to go from </a:t>
            </a:r>
            <a:r>
              <a:rPr lang="en-US" dirty="0" err="1"/>
              <a:t>fastq</a:t>
            </a:r>
            <a:r>
              <a:rPr lang="en-US" dirty="0"/>
              <a:t> files to a </a:t>
            </a:r>
            <a:r>
              <a:rPr lang="en-US" dirty="0" err="1"/>
              <a:t>vcf</a:t>
            </a:r>
            <a:r>
              <a:rPr lang="en-US" dirty="0"/>
              <a:t> file for one sample. </a:t>
            </a:r>
          </a:p>
        </p:txBody>
      </p:sp>
      <p:sp>
        <p:nvSpPr>
          <p:cNvPr id="4" name="Slide Number Placeholder 3"/>
          <p:cNvSpPr>
            <a:spLocks noGrp="1"/>
          </p:cNvSpPr>
          <p:nvPr>
            <p:ph type="sldNum" sz="quarter" idx="10"/>
          </p:nvPr>
        </p:nvSpPr>
        <p:spPr/>
        <p:txBody>
          <a:bodyPr/>
          <a:lstStyle/>
          <a:p>
            <a:fld id="{93028652-11D1-8A42-9F26-9AC760C0492B}" type="slidenum">
              <a:rPr lang="en-US" smtClean="0"/>
              <a:t>36</a:t>
            </a:fld>
            <a:endParaRPr lang="en-US"/>
          </a:p>
        </p:txBody>
      </p:sp>
    </p:spTree>
    <p:extLst>
      <p:ext uri="{BB962C8B-B14F-4D97-AF65-F5344CB8AC3E}">
        <p14:creationId xmlns:p14="http://schemas.microsoft.com/office/powerpoint/2010/main" val="4227046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38</a:t>
            </a:fld>
            <a:endParaRPr lang="en-US"/>
          </a:p>
        </p:txBody>
      </p:sp>
    </p:spTree>
    <p:extLst>
      <p:ext uri="{BB962C8B-B14F-4D97-AF65-F5344CB8AC3E}">
        <p14:creationId xmlns:p14="http://schemas.microsoft.com/office/powerpoint/2010/main" val="1950193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39</a:t>
            </a:fld>
            <a:endParaRPr lang="en-US"/>
          </a:p>
        </p:txBody>
      </p:sp>
    </p:spTree>
    <p:extLst>
      <p:ext uri="{BB962C8B-B14F-4D97-AF65-F5344CB8AC3E}">
        <p14:creationId xmlns:p14="http://schemas.microsoft.com/office/powerpoint/2010/main" val="2354241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a:t>
            </a:r>
            <a:r>
              <a:rPr lang="en-US" sz="1200" b="0" i="0" kern="1200" baseline="0" dirty="0">
                <a:solidFill>
                  <a:schemeClr val="tx1"/>
                </a:solidFill>
                <a:effectLst/>
                <a:latin typeface="+mn-lt"/>
                <a:ea typeface="+mn-ea"/>
                <a:cs typeface="+mn-cs"/>
              </a:rPr>
              <a:t> joint genotyping projects we use a different kind of VCF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files, the older ones had individual records for each site but this is space inefficient.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new ones have </a:t>
            </a:r>
            <a:r>
              <a:rPr lang="en-US" sz="1200" b="0" i="0" kern="1200" dirty="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gatkforums.broadinstitute.org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wdl</a:t>
            </a:r>
            <a:r>
              <a:rPr lang="en-US" sz="1200" b="0" i="0" kern="1200" dirty="0">
                <a:solidFill>
                  <a:schemeClr val="tx1"/>
                </a:solidFill>
                <a:effectLst/>
                <a:latin typeface="+mn-lt"/>
                <a:ea typeface="+mn-ea"/>
                <a:cs typeface="+mn-cs"/>
              </a:rPr>
              <a:t>/discussion/4017/what-is-a-</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-and-how-is-it-different-from-a-regular-</a:t>
            </a:r>
            <a:r>
              <a:rPr lang="en-US" sz="1200" b="0" i="0" kern="1200" dirty="0" err="1">
                <a:solidFill>
                  <a:schemeClr val="tx1"/>
                </a:solidFill>
                <a:effectLst/>
                <a:latin typeface="+mn-lt"/>
                <a:ea typeface="+mn-ea"/>
                <a:cs typeface="+mn-cs"/>
              </a:rPr>
              <a:t>vcf</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so-called GVCF mode used for scalable variant calling in DNA sequence data, </a:t>
            </a:r>
            <a:r>
              <a:rPr lang="en-US" sz="1200" b="0" i="0" kern="1200" dirty="0" err="1">
                <a:solidFill>
                  <a:schemeClr val="tx1"/>
                </a:solidFill>
                <a:effectLst/>
                <a:latin typeface="+mn-lt"/>
                <a:ea typeface="+mn-ea"/>
                <a:cs typeface="+mn-cs"/>
              </a:rPr>
              <a:t>HaplotypeCaller</a:t>
            </a:r>
            <a:r>
              <a:rPr lang="en-US" sz="1200" b="0" i="0" kern="1200" dirty="0">
                <a:solidFill>
                  <a:schemeClr val="tx1"/>
                </a:solidFill>
                <a:effectLst/>
                <a:latin typeface="+mn-lt"/>
                <a:ea typeface="+mn-ea"/>
                <a:cs typeface="+mn-cs"/>
              </a:rPr>
              <a:t> runs per-sample to generate an intermediate genomic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a:solidFill>
                  <a:schemeClr val="tx1"/>
                </a:solidFill>
                <a:effectLst/>
                <a:latin typeface="+mn-lt"/>
                <a:ea typeface="+mn-ea"/>
                <a:cs typeface="+mn-cs"/>
              </a:rPr>
              <a:t>ExAC</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40</a:t>
            </a:fld>
            <a:endParaRPr lang="en-US"/>
          </a:p>
        </p:txBody>
      </p:sp>
    </p:spTree>
    <p:extLst>
      <p:ext uri="{BB962C8B-B14F-4D97-AF65-F5344CB8AC3E}">
        <p14:creationId xmlns:p14="http://schemas.microsoft.com/office/powerpoint/2010/main" val="291702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baseline="0" dirty="0"/>
              <a:t>Reminder of important concepts before we move on to the NGS workflow.</a:t>
            </a:r>
          </a:p>
          <a:p>
            <a:endParaRPr lang="en-US" baseline="0" dirty="0"/>
          </a:p>
          <a:p>
            <a:r>
              <a:rPr lang="en-US" dirty="0"/>
              <a:t>To</a:t>
            </a:r>
            <a:r>
              <a:rPr lang="en-US" baseline="0" dirty="0"/>
              <a:t> describe our input data we need a brief refresher on what our data actually is. Paired end sequencing starts off similarly to other sequence protocols where the DNA is fragmented and adaptors are ligated to the ends of a fragment and are PCR amplified to generate clusters. The adaptors find complementary locations on a </a:t>
            </a:r>
            <a:r>
              <a:rPr lang="en-US" baseline="0" dirty="0" err="1"/>
              <a:t>flowcell</a:t>
            </a:r>
            <a:r>
              <a:rPr lang="en-US" baseline="0" dirty="0"/>
              <a:t>.</a:t>
            </a:r>
          </a:p>
          <a:p>
            <a:r>
              <a:rPr lang="en-US" baseline="0" dirty="0"/>
              <a:t>After this the reverse strands are washed off and the forward strands are sequenced. Then the clusters are regenerated and the reverse strands are sequenced.</a:t>
            </a:r>
          </a:p>
          <a:p>
            <a:endParaRPr lang="en-US" baseline="0" dirty="0"/>
          </a:p>
          <a:p>
            <a:r>
              <a:rPr lang="en-US" baseline="0" dirty="0"/>
              <a:t>DNA Fragmentation</a:t>
            </a:r>
          </a:p>
          <a:p>
            <a:r>
              <a:rPr lang="en-US" baseline="0" dirty="0"/>
              <a:t>Adaptors attached</a:t>
            </a:r>
          </a:p>
          <a:p>
            <a:r>
              <a:rPr lang="en-US" baseline="0" dirty="0"/>
              <a:t>PCR amplification – not always</a:t>
            </a:r>
          </a:p>
          <a:p>
            <a:r>
              <a:rPr lang="en-US" baseline="0" dirty="0"/>
              <a:t>Attach to </a:t>
            </a:r>
            <a:r>
              <a:rPr lang="en-US" baseline="0" dirty="0" err="1"/>
              <a:t>flowcell</a:t>
            </a:r>
            <a:endParaRPr lang="en-US" baseline="0" dirty="0"/>
          </a:p>
          <a:p>
            <a:r>
              <a:rPr lang="en-US" baseline="0" dirty="0"/>
              <a:t>Reverse flushed, forward sequenced</a:t>
            </a:r>
          </a:p>
          <a:p>
            <a:r>
              <a:rPr lang="en-US" baseline="0" dirty="0"/>
              <a:t>Clusters regenerated, forward flushed and reverse sequenced.</a:t>
            </a:r>
            <a:endParaRPr lang="en-US" dirty="0"/>
          </a:p>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a:t>
            </a:fld>
            <a:endParaRPr lang="en-US"/>
          </a:p>
        </p:txBody>
      </p:sp>
    </p:spTree>
    <p:extLst>
      <p:ext uri="{BB962C8B-B14F-4D97-AF65-F5344CB8AC3E}">
        <p14:creationId xmlns:p14="http://schemas.microsoft.com/office/powerpoint/2010/main" val="3808243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42</a:t>
            </a:fld>
            <a:endParaRPr lang="en-US"/>
          </a:p>
        </p:txBody>
      </p:sp>
    </p:spTree>
    <p:extLst>
      <p:ext uri="{BB962C8B-B14F-4D97-AF65-F5344CB8AC3E}">
        <p14:creationId xmlns:p14="http://schemas.microsoft.com/office/powerpoint/2010/main" val="3548068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1715234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44</a:t>
            </a:fld>
            <a:endParaRPr lang="en-US"/>
          </a:p>
        </p:txBody>
      </p:sp>
    </p:spTree>
    <p:extLst>
      <p:ext uri="{BB962C8B-B14F-4D97-AF65-F5344CB8AC3E}">
        <p14:creationId xmlns:p14="http://schemas.microsoft.com/office/powerpoint/2010/main" val="2263428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tool for this is </a:t>
            </a:r>
            <a:r>
              <a:rPr lang="en-US" baseline="0" dirty="0" err="1"/>
              <a:t>picards</a:t>
            </a:r>
            <a:r>
              <a:rPr lang="en-US" baseline="0" dirty="0"/>
              <a:t> </a:t>
            </a:r>
            <a:r>
              <a:rPr lang="en-US" baseline="0" dirty="0" err="1"/>
              <a:t>MarkDuplicates</a:t>
            </a:r>
            <a:r>
              <a:rPr lang="en-US" baseline="0" dirty="0"/>
              <a:t>. </a:t>
            </a:r>
          </a:p>
          <a:p>
            <a:endParaRPr lang="en-US" baseline="0" dirty="0"/>
          </a:p>
          <a:p>
            <a:r>
              <a:rPr lang="en-US" baseline="0" dirty="0"/>
              <a:t>Occur PCR</a:t>
            </a:r>
          </a:p>
          <a:p>
            <a:r>
              <a:rPr lang="en-US" baseline="0" dirty="0"/>
              <a:t>Copies same fragment </a:t>
            </a:r>
            <a:r>
              <a:rPr lang="en-US" baseline="0" dirty="0" err="1"/>
              <a:t>goto</a:t>
            </a:r>
            <a:r>
              <a:rPr lang="en-US" baseline="0" dirty="0"/>
              <a:t> different </a:t>
            </a:r>
            <a:r>
              <a:rPr lang="en-US" baseline="0" dirty="0" err="1"/>
              <a:t>flowcells</a:t>
            </a:r>
            <a:endParaRPr lang="en-US" baseline="0" dirty="0"/>
          </a:p>
          <a:p>
            <a:r>
              <a:rPr lang="en-US" baseline="0" dirty="0"/>
              <a:t>High library complexity is good</a:t>
            </a:r>
          </a:p>
          <a:p>
            <a:r>
              <a:rPr lang="en-US" baseline="0" dirty="0"/>
              <a:t>Don’t add information</a:t>
            </a:r>
          </a:p>
          <a:p>
            <a:endParaRPr lang="en-US" baseline="0" dirty="0"/>
          </a:p>
          <a:p>
            <a:r>
              <a:rPr lang="en-US" baseline="0" dirty="0"/>
              <a:t>Optical duplicates</a:t>
            </a:r>
          </a:p>
          <a:p>
            <a:r>
              <a:rPr lang="en-US" baseline="0" dirty="0"/>
              <a:t>Less talked about</a:t>
            </a:r>
          </a:p>
          <a:p>
            <a:r>
              <a:rPr lang="en-US" baseline="0" dirty="0"/>
              <a:t>One </a:t>
            </a:r>
            <a:r>
              <a:rPr lang="en-US" baseline="0" dirty="0" err="1"/>
              <a:t>flowcell</a:t>
            </a:r>
            <a:r>
              <a:rPr lang="en-US" baseline="0" dirty="0"/>
              <a:t> cluster</a:t>
            </a:r>
          </a:p>
          <a:p>
            <a:r>
              <a:rPr lang="en-US" baseline="0" dirty="0"/>
              <a:t>Incorrectly identified on several cells</a:t>
            </a:r>
          </a:p>
          <a:p>
            <a:endParaRPr lang="en-US" baseline="0" dirty="0"/>
          </a:p>
          <a:p>
            <a:r>
              <a:rPr lang="en-US" baseline="0" dirty="0"/>
              <a:t>Amplicon</a:t>
            </a:r>
          </a:p>
          <a:p>
            <a:endParaRPr lang="en-US" baseline="0" dirty="0"/>
          </a:p>
          <a:p>
            <a:r>
              <a:rPr lang="en-US" baseline="0" dirty="0"/>
              <a:t>Duplicates typically arise during PCR amplification of the fragments with adapters. We </a:t>
            </a:r>
            <a:r>
              <a:rPr lang="en-US" sz="1200" b="0" i="0" kern="1200" dirty="0">
                <a:solidFill>
                  <a:schemeClr val="tx1"/>
                </a:solidFill>
                <a:effectLst/>
                <a:latin typeface="+mn-lt"/>
                <a:ea typeface="+mn-ea"/>
                <a:cs typeface="+mn-cs"/>
              </a:rPr>
              <a:t>are </a:t>
            </a:r>
            <a:r>
              <a:rPr lang="en-US" sz="1200" b="0" i="1" kern="1200" dirty="0">
                <a:solidFill>
                  <a:schemeClr val="tx1"/>
                </a:solidFill>
                <a:effectLst/>
                <a:latin typeface="+mn-lt"/>
                <a:ea typeface="+mn-ea"/>
                <a:cs typeface="+mn-cs"/>
              </a:rPr>
              <a:t>intentionally</a:t>
            </a:r>
            <a:r>
              <a:rPr lang="en-US" sz="1200" b="0" i="0" kern="1200" dirty="0">
                <a:solidFill>
                  <a:schemeClr val="tx1"/>
                </a:solidFill>
                <a:effectLst/>
                <a:latin typeface="+mn-lt"/>
                <a:ea typeface="+mn-ea"/>
                <a:cs typeface="+mn-cs"/>
              </a:rPr>
              <a:t> creating multiple copies of each original genomic DNA molecule so that you have enough of them.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PCR duplicates occur when two copies of the same original molecule get onto different areas of the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 A greater amount of starting material</a:t>
            </a:r>
            <a:r>
              <a:rPr lang="en-US" sz="1200" b="0" i="0" kern="1200" baseline="0" dirty="0">
                <a:solidFill>
                  <a:schemeClr val="tx1"/>
                </a:solidFill>
                <a:effectLst/>
                <a:latin typeface="+mn-lt"/>
                <a:ea typeface="+mn-ea"/>
                <a:cs typeface="+mn-cs"/>
              </a:rPr>
              <a:t>, often termed as having a high complexity library, is a good indicator of not having a big problem with duplicates.</a:t>
            </a:r>
            <a:endParaRPr lang="en-US" baseline="0" dirty="0"/>
          </a:p>
          <a:p>
            <a:endParaRPr lang="en-US" baseline="0" dirty="0"/>
          </a:p>
          <a:p>
            <a:r>
              <a:rPr lang="en-US" baseline="0" dirty="0"/>
              <a:t>And duplicates don</a:t>
            </a:r>
            <a:r>
              <a:rPr lang="uk-UA" baseline="0" dirty="0"/>
              <a:t>’</a:t>
            </a:r>
            <a:r>
              <a:rPr lang="en-US" baseline="0" dirty="0"/>
              <a:t>t give any additional information, as you can see here, what we want is reads slightly off from </a:t>
            </a:r>
            <a:r>
              <a:rPr lang="en-US" baseline="0" dirty="0" err="1"/>
              <a:t>eachother</a:t>
            </a:r>
            <a:r>
              <a:rPr lang="en-US" baseline="0" dirty="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during some kinds of sequencing, such as amplicon sequencing, you tend to recommend not removing duplicates as there will be many duplicates by design. So keep that in mind.</a:t>
            </a:r>
            <a:endParaRPr lang="en-US" dirty="0"/>
          </a:p>
          <a:p>
            <a:endParaRPr lang="en-US" baseline="0" dirty="0"/>
          </a:p>
          <a:p>
            <a:endParaRPr lang="en-US" baseline="0" dirty="0"/>
          </a:p>
          <a:p>
            <a:r>
              <a:rPr lang="en-US" baseline="0" dirty="0"/>
              <a:t>“</a:t>
            </a:r>
            <a:r>
              <a:rPr lang="en-US" sz="1200" b="1" i="0" kern="1200" dirty="0">
                <a:solidFill>
                  <a:schemeClr val="tx1"/>
                </a:solidFill>
                <a:effectLst/>
                <a:latin typeface="+mn-lt"/>
                <a:ea typeface="+mn-ea"/>
                <a:cs typeface="+mn-cs"/>
              </a:rPr>
              <a:t>optical duplicates</a:t>
            </a:r>
            <a:r>
              <a:rPr lang="en-US" sz="1200" b="0" i="0" kern="1200" dirty="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45</a:t>
            </a:fld>
            <a:endParaRPr lang="en-US"/>
          </a:p>
        </p:txBody>
      </p:sp>
    </p:spTree>
    <p:extLst>
      <p:ext uri="{BB962C8B-B14F-4D97-AF65-F5344CB8AC3E}">
        <p14:creationId xmlns:p14="http://schemas.microsoft.com/office/powerpoint/2010/main" val="337009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47</a:t>
            </a:fld>
            <a:endParaRPr lang="en-US"/>
          </a:p>
        </p:txBody>
      </p:sp>
    </p:spTree>
    <p:extLst>
      <p:ext uri="{BB962C8B-B14F-4D97-AF65-F5344CB8AC3E}">
        <p14:creationId xmlns:p14="http://schemas.microsoft.com/office/powerpoint/2010/main" val="1201664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Base Quality Score Recalibration basically </a:t>
            </a:r>
            <a:r>
              <a:rPr lang="en-US" sz="1200" b="0" i="0" kern="1200" dirty="0">
                <a:solidFill>
                  <a:schemeClr val="tx1"/>
                </a:solidFill>
                <a:effectLst/>
                <a:latin typeface="+mn-lt"/>
                <a:ea typeface="+mn-ea"/>
                <a:cs typeface="+mn-cs"/>
              </a:rPr>
              <a:t>detects systematic errors made by the sequencer when it estimates the quality score of each base call,</a:t>
            </a:r>
            <a:r>
              <a:rPr lang="en-US" sz="1200" b="0" i="0" kern="1200" baseline="0" dirty="0">
                <a:solidFill>
                  <a:schemeClr val="tx1"/>
                </a:solidFill>
                <a:effectLst/>
                <a:latin typeface="+mn-lt"/>
                <a:ea typeface="+mn-ea"/>
                <a:cs typeface="+mn-cs"/>
              </a:rPr>
              <a:t> which is basically how confident the machine was that the called base is correct.</a:t>
            </a:r>
            <a:endParaRPr lang="en-US" dirty="0"/>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a:solidFill>
                  <a:schemeClr val="tx1"/>
                </a:solidFill>
                <a:effectLst/>
                <a:latin typeface="+mn-lt"/>
                <a:ea typeface="+mn-ea"/>
                <a:cs typeface="+mn-cs"/>
              </a:rPr>
              <a:t> be</a:t>
            </a:r>
            <a:r>
              <a:rPr lang="en-US" sz="1200" b="0" i="0" kern="1200" dirty="0">
                <a:solidFill>
                  <a:schemeClr val="tx1"/>
                </a:solidFill>
                <a:effectLst/>
                <a:latin typeface="+mn-lt"/>
                <a:ea typeface="+mn-ea"/>
                <a:cs typeface="+mn-cs"/>
              </a:rPr>
              <a:t> due to manufacturing flaws in the equipment.</a:t>
            </a:r>
          </a:p>
          <a:p>
            <a:endParaRPr lang="en-US" sz="1200" b="0" i="0" kern="1200" dirty="0">
              <a:solidFill>
                <a:schemeClr val="tx1"/>
              </a:solidFill>
              <a:effectLst/>
              <a:latin typeface="+mn-lt"/>
              <a:ea typeface="+mn-ea"/>
              <a:cs typeface="+mn-cs"/>
            </a:endParaRPr>
          </a:p>
          <a:p>
            <a:pPr fontAlgn="base"/>
            <a:r>
              <a:rPr lang="en-US" sz="1200" b="0" i="0" kern="1200" baseline="0" dirty="0">
                <a:solidFill>
                  <a:schemeClr val="tx1"/>
                </a:solidFill>
                <a:effectLst/>
                <a:latin typeface="+mn-lt"/>
                <a:ea typeface="+mn-ea"/>
                <a:cs typeface="+mn-cs"/>
              </a:rPr>
              <a:t>The tool checks the covariation between </a:t>
            </a:r>
            <a:r>
              <a:rPr lang="en-US" sz="1200" b="0" i="0" kern="1200" dirty="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a:solidFill>
                  <a:schemeClr val="tx1"/>
                </a:solidFill>
                <a:effectLst/>
                <a:latin typeface="+mn-lt"/>
                <a:ea typeface="+mn-ea"/>
                <a:cs typeface="+mn-cs"/>
              </a:rPr>
              <a:t> non-random discrepancies that lead to the score being adjusted.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systematic technical errors, leading to over- or under-estimated base quality scores in the data. </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48</a:t>
            </a:fld>
            <a:endParaRPr lang="en-US"/>
          </a:p>
        </p:txBody>
      </p:sp>
    </p:spTree>
    <p:extLst>
      <p:ext uri="{BB962C8B-B14F-4D97-AF65-F5344CB8AC3E}">
        <p14:creationId xmlns:p14="http://schemas.microsoft.com/office/powerpoint/2010/main" val="10069169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50</a:t>
            </a:fld>
            <a:endParaRPr lang="en-US"/>
          </a:p>
        </p:txBody>
      </p:sp>
    </p:spTree>
    <p:extLst>
      <p:ext uri="{BB962C8B-B14F-4D97-AF65-F5344CB8AC3E}">
        <p14:creationId xmlns:p14="http://schemas.microsoft.com/office/powerpoint/2010/main" val="34025189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u="none" strike="noStrike" kern="1200" dirty="0">
                <a:solidFill>
                  <a:schemeClr val="tx1"/>
                </a:solidFill>
                <a:effectLst/>
                <a:latin typeface="+mn-lt"/>
                <a:ea typeface="+mn-ea"/>
                <a:cs typeface="+mn-cs"/>
              </a:rPr>
              <a:t>A </a:t>
            </a:r>
            <a:r>
              <a:rPr lang="sv-SE" sz="1200" b="0" i="0" u="none" strike="noStrike" kern="1200" dirty="0" err="1">
                <a:solidFill>
                  <a:schemeClr val="tx1"/>
                </a:solidFill>
                <a:effectLst/>
                <a:latin typeface="+mn-lt"/>
                <a:ea typeface="+mn-ea"/>
                <a:cs typeface="+mn-cs"/>
              </a:rPr>
              <a:t>typical</a:t>
            </a:r>
            <a:r>
              <a:rPr lang="sv-SE" sz="1200" b="0" i="0" u="none" strike="noStrike" kern="1200" dirty="0">
                <a:solidFill>
                  <a:schemeClr val="tx1"/>
                </a:solidFill>
                <a:effectLst/>
                <a:latin typeface="+mn-lt"/>
                <a:ea typeface="+mn-ea"/>
                <a:cs typeface="+mn-cs"/>
              </a:rPr>
              <a:t> scenario </a:t>
            </a:r>
            <a:r>
              <a:rPr lang="sv-SE" sz="1200" b="0" i="0" u="none" strike="noStrike" kern="1200" dirty="0" err="1">
                <a:solidFill>
                  <a:schemeClr val="tx1"/>
                </a:solidFill>
                <a:effectLst/>
                <a:latin typeface="+mn-lt"/>
                <a:ea typeface="+mn-ea"/>
                <a:cs typeface="+mn-cs"/>
              </a:rPr>
              <a:t>requiring</a:t>
            </a:r>
            <a:r>
              <a:rPr lang="sv-SE" sz="1200" b="0" i="0" u="none" strike="noStrike" kern="1200" dirty="0">
                <a:solidFill>
                  <a:schemeClr val="tx1"/>
                </a:solidFill>
                <a:effectLst/>
                <a:latin typeface="+mn-lt"/>
                <a:ea typeface="+mn-ea"/>
                <a:cs typeface="+mn-cs"/>
              </a:rPr>
              <a:t> manual filtration is small </a:t>
            </a:r>
            <a:r>
              <a:rPr lang="sv-SE" sz="1200" b="0" i="0" u="none" strike="noStrike" kern="1200" dirty="0" err="1">
                <a:solidFill>
                  <a:schemeClr val="tx1"/>
                </a:solidFill>
                <a:effectLst/>
                <a:latin typeface="+mn-lt"/>
                <a:ea typeface="+mn-ea"/>
                <a:cs typeface="+mn-cs"/>
              </a:rPr>
              <a:t>cohort</a:t>
            </a:r>
            <a:r>
              <a:rPr lang="sv-SE" sz="1200" b="0" i="0" u="none" strike="noStrike" kern="1200" dirty="0">
                <a:solidFill>
                  <a:schemeClr val="tx1"/>
                </a:solidFill>
                <a:effectLst/>
                <a:latin typeface="+mn-lt"/>
                <a:ea typeface="+mn-ea"/>
                <a:cs typeface="+mn-cs"/>
              </a:rPr>
              <a:t> callsets, </a:t>
            </a:r>
            <a:r>
              <a:rPr lang="sv-SE" sz="1200" b="0" i="0" u="none" strike="noStrike" kern="1200" dirty="0" err="1">
                <a:solidFill>
                  <a:schemeClr val="tx1"/>
                </a:solidFill>
                <a:effectLst/>
                <a:latin typeface="+mn-lt"/>
                <a:ea typeface="+mn-ea"/>
                <a:cs typeface="+mn-cs"/>
              </a:rPr>
              <a:t>e.g</a:t>
            </a:r>
            <a:r>
              <a:rPr lang="sv-SE" sz="1200" b="0" i="0" u="none" strike="noStrike" kern="1200" dirty="0">
                <a:solidFill>
                  <a:schemeClr val="tx1"/>
                </a:solidFill>
                <a:effectLst/>
                <a:latin typeface="+mn-lt"/>
                <a:ea typeface="+mn-ea"/>
                <a:cs typeface="+mn-cs"/>
              </a:rPr>
              <a:t>. less </a:t>
            </a:r>
            <a:r>
              <a:rPr lang="sv-SE" sz="1200" b="0" i="0" u="none" strike="noStrike" kern="1200" dirty="0" err="1">
                <a:solidFill>
                  <a:schemeClr val="tx1"/>
                </a:solidFill>
                <a:effectLst/>
                <a:latin typeface="+mn-lt"/>
                <a:ea typeface="+mn-ea"/>
                <a:cs typeface="+mn-cs"/>
              </a:rPr>
              <a:t>than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thirty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exomes</a:t>
            </a:r>
            <a:r>
              <a:rPr lang="sv-SE" sz="1200" b="0" i="0" u="none" strike="noStrike" kern="1200" dirty="0">
                <a:solidFill>
                  <a:schemeClr val="tx1"/>
                </a:solidFill>
                <a:effectLst/>
                <a:latin typeface="+mn-lt"/>
                <a:ea typeface="+mn-ea"/>
                <a:cs typeface="+mn-cs"/>
              </a:rPr>
              <a:t>.</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51</a:t>
            </a:fld>
            <a:endParaRPr lang="en-US"/>
          </a:p>
        </p:txBody>
      </p:sp>
    </p:spTree>
    <p:extLst>
      <p:ext uri="{BB962C8B-B14F-4D97-AF65-F5344CB8AC3E}">
        <p14:creationId xmlns:p14="http://schemas.microsoft.com/office/powerpoint/2010/main" val="3973503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b="1" i="0" u="none" strike="noStrike" kern="1200" dirty="0">
                <a:solidFill>
                  <a:schemeClr val="tx1"/>
                </a:solidFill>
                <a:effectLst/>
                <a:latin typeface="+mn-lt"/>
                <a:ea typeface="+mn-ea"/>
                <a:cs typeface="+mn-cs"/>
              </a:rPr>
              <a:t>QUAL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tells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you</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how</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confident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we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there</a:t>
            </a:r>
            <a:r>
              <a:rPr lang="sv-SE" sz="1200" b="0" i="0" u="none" strike="noStrike" kern="1200" dirty="0">
                <a:solidFill>
                  <a:schemeClr val="tx1"/>
                </a:solidFill>
                <a:effectLst/>
                <a:latin typeface="+mn-lt"/>
                <a:ea typeface="+mn-ea"/>
                <a:cs typeface="+mn-cs"/>
              </a:rPr>
              <a:t> is </a:t>
            </a:r>
            <a:r>
              <a:rPr lang="sv-SE" sz="1200" b="1" i="0" u="none" strike="noStrike" kern="1200" dirty="0" err="1">
                <a:solidFill>
                  <a:schemeClr val="tx1"/>
                </a:solidFill>
                <a:effectLst/>
                <a:latin typeface="+mn-lt"/>
                <a:ea typeface="+mn-ea"/>
                <a:cs typeface="+mn-cs"/>
              </a:rPr>
              <a:t>some</a:t>
            </a:r>
            <a:r>
              <a:rPr lang="sv-SE" sz="1200" b="1" i="0" u="none" strike="noStrike" kern="1200" dirty="0">
                <a:solidFill>
                  <a:schemeClr val="tx1"/>
                </a:solidFill>
                <a:effectLst/>
                <a:latin typeface="+mn-lt"/>
                <a:ea typeface="+mn-ea"/>
                <a:cs typeface="+mn-cs"/>
              </a:rPr>
              <a:t> kind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variation</a:t>
            </a:r>
            <a:r>
              <a:rPr lang="sv-SE" sz="1200" b="0" i="0" u="none" strike="noStrike" kern="1200" dirty="0">
                <a:solidFill>
                  <a:schemeClr val="tx1"/>
                </a:solidFill>
                <a:effectLst/>
                <a:latin typeface="+mn-lt"/>
                <a:ea typeface="+mn-ea"/>
                <a:cs typeface="+mn-cs"/>
              </a:rPr>
              <a:t> at a given site. The variation </a:t>
            </a:r>
            <a:r>
              <a:rPr lang="sv-SE" sz="1200" b="0" i="0" u="none" strike="noStrike" kern="1200" dirty="0" err="1">
                <a:solidFill>
                  <a:schemeClr val="tx1"/>
                </a:solidFill>
                <a:effectLst/>
                <a:latin typeface="+mn-lt"/>
                <a:ea typeface="+mn-ea"/>
                <a:cs typeface="+mn-cs"/>
              </a:rPr>
              <a:t>may</a:t>
            </a:r>
            <a:r>
              <a:rPr lang="sv-SE" sz="1200" b="0" i="0" u="none" strike="noStrike" kern="1200" dirty="0">
                <a:solidFill>
                  <a:schemeClr val="tx1"/>
                </a:solidFill>
                <a:effectLst/>
                <a:latin typeface="+mn-lt"/>
                <a:ea typeface="+mn-ea"/>
                <a:cs typeface="+mn-cs"/>
              </a:rPr>
              <a:t> be present in </a:t>
            </a:r>
            <a:r>
              <a:rPr lang="sv-SE" sz="1200" b="0" i="0" u="none" strike="noStrike" kern="1200" dirty="0" err="1">
                <a:solidFill>
                  <a:schemeClr val="tx1"/>
                </a:solidFill>
                <a:effectLst/>
                <a:latin typeface="+mn-lt"/>
                <a:ea typeface="+mn-ea"/>
                <a:cs typeface="+mn-cs"/>
              </a:rPr>
              <a:t>one</a:t>
            </a:r>
            <a:r>
              <a:rPr lang="sv-SE" sz="1200" b="0" i="0" u="none" strike="noStrike" kern="1200" dirty="0">
                <a:solidFill>
                  <a:schemeClr val="tx1"/>
                </a:solidFill>
                <a:effectLst/>
                <a:latin typeface="+mn-lt"/>
                <a:ea typeface="+mn-ea"/>
                <a:cs typeface="+mn-cs"/>
              </a:rPr>
              <a:t> or </a:t>
            </a:r>
            <a:r>
              <a:rPr lang="sv-SE" sz="1200" b="0" i="0" u="none" strike="noStrike" kern="1200" dirty="0" err="1">
                <a:solidFill>
                  <a:schemeClr val="tx1"/>
                </a:solidFill>
                <a:effectLst/>
                <a:latin typeface="+mn-lt"/>
                <a:ea typeface="+mn-ea"/>
                <a:cs typeface="+mn-cs"/>
              </a:rPr>
              <a:t>more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a:t>
            </a:r>
          </a:p>
          <a:p>
            <a:endParaRPr lang="sv-SE" sz="1200" b="0" i="0" u="none" strike="noStrike" kern="1200" dirty="0">
              <a:solidFill>
                <a:schemeClr val="tx1"/>
              </a:solidFill>
              <a:effectLst/>
              <a:latin typeface="+mn-lt"/>
              <a:ea typeface="+mn-ea"/>
              <a:cs typeface="+mn-cs"/>
            </a:endParaRPr>
          </a:p>
          <a:p>
            <a:r>
              <a:rPr lang="sv-SE" sz="1200" b="0" i="0" u="none" strike="noStrike" kern="1200" dirty="0">
                <a:solidFill>
                  <a:schemeClr val="tx1"/>
                </a:solidFill>
                <a:effectLst/>
                <a:latin typeface="+mn-lt"/>
                <a:ea typeface="+mn-ea"/>
                <a:cs typeface="+mn-cs"/>
              </a:rPr>
              <a:t>The </a:t>
            </a:r>
            <a:r>
              <a:rPr lang="sv-SE" sz="1200" b="1" i="0" u="none" strike="noStrike" kern="1200" dirty="0">
                <a:solidFill>
                  <a:schemeClr val="tx1"/>
                </a:solidFill>
                <a:effectLst/>
                <a:latin typeface="+mn-lt"/>
                <a:ea typeface="+mn-ea"/>
                <a:cs typeface="+mn-cs"/>
              </a:rPr>
              <a:t>QD</a:t>
            </a:r>
            <a:r>
              <a:rPr lang="sv-SE" sz="1200" b="0" i="0" u="none" strike="noStrike" kern="1200" dirty="0">
                <a:solidFill>
                  <a:schemeClr val="tx1"/>
                </a:solidFill>
                <a:effectLst/>
                <a:latin typeface="+mn-lt"/>
                <a:ea typeface="+mn-ea"/>
                <a:cs typeface="+mn-cs"/>
              </a:rPr>
              <a:t> is the QUAL score </a:t>
            </a:r>
            <a:r>
              <a:rPr lang="sv-SE" sz="1200" b="0" i="0" u="none" strike="noStrike" kern="1200" dirty="0" err="1">
                <a:solidFill>
                  <a:schemeClr val="tx1"/>
                </a:solidFill>
                <a:effectLst/>
                <a:latin typeface="+mn-lt"/>
                <a:ea typeface="+mn-ea"/>
                <a:cs typeface="+mn-cs"/>
              </a:rPr>
              <a:t>normalized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allele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depth</a:t>
            </a:r>
            <a:r>
              <a:rPr lang="sv-SE" sz="1200" b="0" i="0" u="none" strike="noStrike" kern="1200" dirty="0">
                <a:solidFill>
                  <a:schemeClr val="tx1"/>
                </a:solidFill>
                <a:effectLst/>
                <a:latin typeface="+mn-lt"/>
                <a:ea typeface="+mn-ea"/>
                <a:cs typeface="+mn-cs"/>
              </a:rPr>
              <a:t> (AD) for a variant. For a </a:t>
            </a:r>
            <a:r>
              <a:rPr lang="sv-SE" sz="1200" b="0" i="0" u="none" strike="noStrike" kern="1200" dirty="0" err="1">
                <a:solidFill>
                  <a:schemeClr val="tx1"/>
                </a:solidFill>
                <a:effectLst/>
                <a:latin typeface="+mn-lt"/>
                <a:ea typeface="+mn-ea"/>
                <a:cs typeface="+mn-cs"/>
              </a:rPr>
              <a:t>single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HaplotypeCaller</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calculates</a:t>
            </a:r>
            <a:r>
              <a:rPr lang="sv-SE" sz="1200" b="0" i="0" u="none" strike="noStrike" kern="1200" dirty="0">
                <a:solidFill>
                  <a:schemeClr val="tx1"/>
                </a:solidFill>
                <a:effectLst/>
                <a:latin typeface="+mn-lt"/>
                <a:ea typeface="+mn-ea"/>
                <a:cs typeface="+mn-cs"/>
              </a:rPr>
              <a:t> the </a:t>
            </a:r>
            <a:r>
              <a:rPr lang="sv-SE" sz="1200" b="1" i="0" u="none" strike="noStrike" kern="1200" dirty="0">
                <a:solidFill>
                  <a:schemeClr val="tx1"/>
                </a:solidFill>
                <a:effectLst/>
                <a:latin typeface="+mn-lt"/>
                <a:ea typeface="+mn-ea"/>
                <a:cs typeface="+mn-cs"/>
              </a:rPr>
              <a:t>QD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taking</a:t>
            </a:r>
            <a:r>
              <a:rPr lang="sv-SE" sz="1200" b="0" i="0" u="none" strike="noStrike" kern="1200" dirty="0">
                <a:solidFill>
                  <a:schemeClr val="tx1"/>
                </a:solidFill>
                <a:effectLst/>
                <a:latin typeface="+mn-lt"/>
                <a:ea typeface="+mn-ea"/>
                <a:cs typeface="+mn-cs"/>
              </a:rPr>
              <a:t> QUAL/AD. </a:t>
            </a:r>
          </a:p>
          <a:p>
            <a:r>
              <a:rPr lang="sv-SE" sz="1200" b="0" i="0" u="none" strike="noStrike" kern="1200" dirty="0">
                <a:solidFill>
                  <a:schemeClr val="tx1"/>
                </a:solidFill>
                <a:effectLst/>
                <a:latin typeface="+mn-lt"/>
                <a:ea typeface="+mn-ea"/>
                <a:cs typeface="+mn-cs"/>
              </a:rPr>
              <a:t>In </a:t>
            </a:r>
            <a:r>
              <a:rPr lang="sv-SE" sz="1200" b="0" i="0" u="none" strike="noStrike" kern="1200" dirty="0" err="1">
                <a:solidFill>
                  <a:schemeClr val="tx1"/>
                </a:solidFill>
                <a:effectLst/>
                <a:latin typeface="+mn-lt"/>
                <a:ea typeface="+mn-ea"/>
                <a:cs typeface="+mn-cs"/>
              </a:rPr>
              <a:t>case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multisample </a:t>
            </a:r>
            <a:r>
              <a:rPr lang="sv-SE" sz="1200" b="0" i="0" u="none" strike="noStrike" kern="1200" dirty="0" err="1">
                <a:solidFill>
                  <a:schemeClr val="tx1"/>
                </a:solidFill>
                <a:effectLst/>
                <a:latin typeface="+mn-lt"/>
                <a:ea typeface="+mn-ea"/>
                <a:cs typeface="+mn-cs"/>
              </a:rPr>
              <a:t>vcf</a:t>
            </a:r>
            <a:r>
              <a:rPr lang="sv-SE" sz="1200" b="0" i="0" u="none" strike="noStrike" kern="1200" dirty="0">
                <a:solidFill>
                  <a:schemeClr val="tx1"/>
                </a:solidFill>
                <a:effectLst/>
                <a:latin typeface="+mn-lt"/>
                <a:ea typeface="+mn-ea"/>
                <a:cs typeface="+mn-cs"/>
              </a:rPr>
              <a:t>, QD is </a:t>
            </a:r>
            <a:r>
              <a:rPr lang="sv-SE" sz="1200" b="0" i="0" u="none" strike="noStrike" kern="1200" dirty="0" err="1">
                <a:solidFill>
                  <a:schemeClr val="tx1"/>
                </a:solidFill>
                <a:effectLst/>
                <a:latin typeface="+mn-lt"/>
                <a:ea typeface="+mn-ea"/>
                <a:cs typeface="+mn-cs"/>
              </a:rPr>
              <a:t>calculated</a:t>
            </a:r>
            <a:r>
              <a:rPr lang="sv-SE" sz="1200" b="0" i="0" u="none" strike="noStrike" kern="1200" dirty="0">
                <a:solidFill>
                  <a:schemeClr val="tx1"/>
                </a:solidFill>
                <a:effectLst/>
                <a:latin typeface="+mn-lt"/>
                <a:ea typeface="+mn-ea"/>
                <a:cs typeface="+mn-cs"/>
              </a:rPr>
              <a:t> by QUAL/(</a:t>
            </a:r>
            <a:r>
              <a:rPr lang="sv-SE" sz="1200" b="0" i="0" u="none" strike="noStrike" kern="1200" dirty="0" err="1">
                <a:solidFill>
                  <a:schemeClr val="tx1"/>
                </a:solidFill>
                <a:effectLst/>
                <a:latin typeface="+mn-lt"/>
                <a:ea typeface="+mn-ea"/>
                <a:cs typeface="+mn-cs"/>
              </a:rPr>
              <a:t>sum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non </a:t>
            </a:r>
            <a:r>
              <a:rPr lang="sv-SE" sz="1200" b="0" i="0" u="none" strike="noStrike" kern="1200" dirty="0" err="1">
                <a:solidFill>
                  <a:schemeClr val="tx1"/>
                </a:solidFill>
                <a:effectLst/>
                <a:latin typeface="+mn-lt"/>
                <a:ea typeface="+mn-ea"/>
                <a:cs typeface="+mn-cs"/>
              </a:rPr>
              <a:t>hom</a:t>
            </a:r>
            <a:r>
              <a:rPr lang="sv-SE" sz="1200" b="0" i="0" u="none" strike="noStrike" kern="1200" dirty="0">
                <a:solidFill>
                  <a:schemeClr val="tx1"/>
                </a:solidFill>
                <a:effectLst/>
                <a:latin typeface="+mn-lt"/>
                <a:ea typeface="+mn-ea"/>
                <a:cs typeface="+mn-cs"/>
              </a:rPr>
              <a:t>-ref DP) i.e. </a:t>
            </a:r>
            <a:r>
              <a:rPr lang="sv-SE" sz="1200" b="0" i="0" u="none" strike="noStrike" kern="1200" dirty="0" err="1">
                <a:solidFill>
                  <a:schemeClr val="tx1"/>
                </a:solidFill>
                <a:effectLst/>
                <a:latin typeface="+mn-lt"/>
                <a:ea typeface="+mn-ea"/>
                <a:cs typeface="+mn-cs"/>
              </a:rPr>
              <a:t>sum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depth</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not </a:t>
            </a:r>
            <a:r>
              <a:rPr lang="sv-SE" sz="1200" b="0" i="0" u="none" strike="noStrike" kern="1200" dirty="0" err="1">
                <a:solidFill>
                  <a:schemeClr val="tx1"/>
                </a:solidFill>
                <a:effectLst/>
                <a:latin typeface="+mn-lt"/>
                <a:ea typeface="+mn-ea"/>
                <a:cs typeface="+mn-cs"/>
              </a:rPr>
              <a:t>homozygous</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allele</a:t>
            </a:r>
            <a:r>
              <a:rPr lang="sv-SE" sz="1200" b="0" i="0" u="none" strike="noStrike" kern="1200" dirty="0">
                <a:solidFill>
                  <a:schemeClr val="tx1"/>
                </a:solidFill>
                <a:effectLst/>
                <a:latin typeface="+mn-lt"/>
                <a:ea typeface="+mn-ea"/>
                <a:cs typeface="+mn-cs"/>
              </a:rPr>
              <a:t>. </a:t>
            </a:r>
          </a:p>
          <a:p>
            <a:endParaRPr lang="en-US"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1" i="0" u="none" strike="noStrike" kern="1200" dirty="0">
                <a:solidFill>
                  <a:schemeClr val="tx1"/>
                </a:solidFill>
                <a:effectLst/>
                <a:latin typeface="+mn-lt"/>
                <a:ea typeface="+mn-ea"/>
                <a:cs typeface="+mn-cs"/>
              </a:rPr>
              <a:t>MQ</a:t>
            </a:r>
            <a:r>
              <a:rPr lang="sv-SE" sz="1200" b="0" i="0" u="none" strike="noStrike" kern="1200" dirty="0">
                <a:solidFill>
                  <a:schemeClr val="tx1"/>
                </a:solidFill>
                <a:effectLst/>
                <a:latin typeface="+mn-lt"/>
                <a:ea typeface="+mn-ea"/>
                <a:cs typeface="+mn-cs"/>
              </a:rPr>
              <a:t> = </a:t>
            </a:r>
            <a:r>
              <a:rPr lang="sv-SE" sz="1200" b="0" i="0" u="none" strike="noStrike" kern="1200" dirty="0" err="1">
                <a:solidFill>
                  <a:schemeClr val="tx1"/>
                </a:solidFill>
                <a:effectLst/>
                <a:latin typeface="+mn-lt"/>
                <a:ea typeface="+mn-ea"/>
                <a:cs typeface="+mn-cs"/>
              </a:rPr>
              <a:t>Root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mean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square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mapping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across</a:t>
            </a:r>
            <a:r>
              <a:rPr lang="sv-SE" sz="1200" b="0" i="0" u="none" strike="noStrike" kern="1200" dirty="0">
                <a:solidFill>
                  <a:schemeClr val="tx1"/>
                </a:solidFill>
                <a:effectLst/>
                <a:latin typeface="+mn-lt"/>
                <a:ea typeface="+mn-ea"/>
                <a:cs typeface="+mn-cs"/>
              </a:rPr>
              <a:t> al l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1" i="0" u="none" strike="noStrike" kern="1200" dirty="0">
                <a:solidFill>
                  <a:schemeClr val="tx1"/>
                </a:solidFill>
                <a:effectLst/>
                <a:latin typeface="+mn-lt"/>
                <a:ea typeface="+mn-ea"/>
                <a:cs typeface="+mn-cs"/>
              </a:rPr>
              <a:t>MQ</a:t>
            </a:r>
            <a:r>
              <a:rPr lang="sv-SE" sz="1200" b="0" i="0" u="none" strike="noStrike"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0" i="0" u="none" strike="noStrike" kern="1200" dirty="0">
                <a:solidFill>
                  <a:schemeClr val="tx1"/>
                </a:solidFill>
                <a:effectLst/>
                <a:latin typeface="+mn-lt"/>
                <a:ea typeface="+mn-ea"/>
                <a:cs typeface="+mn-cs"/>
              </a:rPr>
              <a:t>The </a:t>
            </a:r>
            <a:r>
              <a:rPr lang="sv-SE" sz="1200" b="0" i="0" u="none" strike="noStrike" kern="1200" dirty="0" err="1">
                <a:solidFill>
                  <a:schemeClr val="tx1"/>
                </a:solidFill>
                <a:effectLst/>
                <a:latin typeface="+mn-lt"/>
                <a:ea typeface="+mn-ea"/>
                <a:cs typeface="+mn-cs"/>
              </a:rPr>
              <a:t>value</a:t>
            </a:r>
            <a:r>
              <a:rPr lang="sv-SE" sz="1200" b="0" i="0" u="none" strike="noStrike" kern="1200" dirty="0">
                <a:solidFill>
                  <a:schemeClr val="tx1"/>
                </a:solidFill>
                <a:effectLst/>
                <a:latin typeface="+mn-lt"/>
                <a:ea typeface="+mn-ea"/>
                <a:cs typeface="+mn-cs"/>
              </a:rPr>
              <a:t> output for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annotation is the u-</a:t>
            </a:r>
            <a:r>
              <a:rPr lang="sv-SE" sz="1200" b="0" i="0" u="none" strike="noStrike" kern="1200" dirty="0" err="1">
                <a:solidFill>
                  <a:schemeClr val="tx1"/>
                </a:solidFill>
                <a:effectLst/>
                <a:latin typeface="+mn-lt"/>
                <a:ea typeface="+mn-ea"/>
                <a:cs typeface="+mn-cs"/>
              </a:rPr>
              <a:t>based</a:t>
            </a:r>
            <a:r>
              <a:rPr lang="sv-SE" sz="1200" b="0" i="0" u="none" strike="noStrike" kern="1200" dirty="0">
                <a:solidFill>
                  <a:schemeClr val="tx1"/>
                </a:solidFill>
                <a:effectLst/>
                <a:latin typeface="+mn-lt"/>
                <a:ea typeface="+mn-ea"/>
                <a:cs typeface="+mn-cs"/>
              </a:rPr>
              <a:t> z-approximation from the Mann-Whitney-</a:t>
            </a:r>
            <a:r>
              <a:rPr lang="sv-SE" sz="1200" b="0" i="0" u="none" strike="noStrike" kern="1200" dirty="0" err="1">
                <a:solidFill>
                  <a:schemeClr val="tx1"/>
                </a:solidFill>
                <a:effectLst/>
                <a:latin typeface="+mn-lt"/>
                <a:ea typeface="+mn-ea"/>
                <a:cs typeface="+mn-cs"/>
              </a:rPr>
              <a:t>Wilcoxon</a:t>
            </a:r>
            <a:r>
              <a:rPr lang="sv-SE" sz="1200" b="0" i="0" u="none" strike="noStrike" kern="1200" dirty="0">
                <a:solidFill>
                  <a:schemeClr val="tx1"/>
                </a:solidFill>
                <a:effectLst/>
                <a:latin typeface="+mn-lt"/>
                <a:ea typeface="+mn-ea"/>
                <a:cs typeface="+mn-cs"/>
              </a:rPr>
              <a:t> Rank </a:t>
            </a:r>
            <a:r>
              <a:rPr lang="sv-SE" sz="1200" b="0" i="0" u="none" strike="noStrike" kern="1200" dirty="0" err="1">
                <a:solidFill>
                  <a:schemeClr val="tx1"/>
                </a:solidFill>
                <a:effectLst/>
                <a:latin typeface="+mn-lt"/>
                <a:ea typeface="+mn-ea"/>
                <a:cs typeface="+mn-cs"/>
              </a:rPr>
              <a:t>Sum</a:t>
            </a:r>
            <a:r>
              <a:rPr lang="sv-SE" sz="1200" b="0" i="0" u="none" strike="noStrike" kern="1200" dirty="0">
                <a:solidFill>
                  <a:schemeClr val="tx1"/>
                </a:solidFill>
                <a:effectLst/>
                <a:latin typeface="+mn-lt"/>
                <a:ea typeface="+mn-ea"/>
                <a:cs typeface="+mn-cs"/>
              </a:rPr>
              <a:t> Test for </a:t>
            </a:r>
            <a:r>
              <a:rPr lang="sv-SE" sz="1200" b="0" i="0" u="none" strike="noStrike" kern="1200" dirty="0" err="1">
                <a:solidFill>
                  <a:schemeClr val="tx1"/>
                </a:solidFill>
                <a:effectLst/>
                <a:latin typeface="+mn-lt"/>
                <a:ea typeface="+mn-ea"/>
                <a:cs typeface="+mn-cs"/>
              </a:rPr>
              <a:t>mapping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qualities</a:t>
            </a:r>
            <a:r>
              <a:rPr lang="sv-SE" sz="1200" b="0" i="0" u="none" strike="noStrike" kern="1200" dirty="0">
                <a:solidFill>
                  <a:schemeClr val="tx1"/>
                </a:solidFill>
                <a:effectLst/>
                <a:latin typeface="+mn-lt"/>
                <a:ea typeface="+mn-ea"/>
                <a:cs typeface="+mn-cs"/>
              </a:rPr>
              <a:t> (MAPQ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supporting</a:t>
            </a:r>
            <a:r>
              <a:rPr lang="sv-SE" sz="1200" b="0" i="0" u="none" strike="noStrike" kern="1200" dirty="0">
                <a:solidFill>
                  <a:schemeClr val="tx1"/>
                </a:solidFill>
                <a:effectLst/>
                <a:latin typeface="+mn-lt"/>
                <a:ea typeface="+mn-ea"/>
                <a:cs typeface="+mn-cs"/>
              </a:rPr>
              <a:t> REF vs. MAPQ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supporting</a:t>
            </a:r>
            <a:r>
              <a:rPr lang="sv-SE" sz="1200" b="0" i="0" u="none" strike="noStrike" kern="1200" dirty="0">
                <a:solidFill>
                  <a:schemeClr val="tx1"/>
                </a:solidFill>
                <a:effectLst/>
                <a:latin typeface="+mn-lt"/>
                <a:ea typeface="+mn-ea"/>
                <a:cs typeface="+mn-cs"/>
              </a:rPr>
              <a:t> ALT).</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028652-11D1-8A42-9F26-9AC760C0492B}" type="slidenum">
              <a:rPr lang="en-US" smtClean="0"/>
              <a:t>52</a:t>
            </a:fld>
            <a:endParaRPr lang="en-US"/>
          </a:p>
        </p:txBody>
      </p:sp>
    </p:spTree>
    <p:extLst>
      <p:ext uri="{BB962C8B-B14F-4D97-AF65-F5344CB8AC3E}">
        <p14:creationId xmlns:p14="http://schemas.microsoft.com/office/powerpoint/2010/main" val="17045201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b="1" i="0" u="none" strike="noStrike" kern="1200" dirty="0">
                <a:solidFill>
                  <a:schemeClr val="tx1"/>
                </a:solidFill>
                <a:effectLst/>
                <a:latin typeface="+mn-lt"/>
                <a:ea typeface="+mn-ea"/>
                <a:cs typeface="+mn-cs"/>
              </a:rPr>
              <a:t>QUAL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tells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you</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how</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confident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we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there</a:t>
            </a:r>
            <a:r>
              <a:rPr lang="sv-SE" sz="1200" b="0" i="0" u="none" strike="noStrike" kern="1200" dirty="0">
                <a:solidFill>
                  <a:schemeClr val="tx1"/>
                </a:solidFill>
                <a:effectLst/>
                <a:latin typeface="+mn-lt"/>
                <a:ea typeface="+mn-ea"/>
                <a:cs typeface="+mn-cs"/>
              </a:rPr>
              <a:t> is </a:t>
            </a:r>
            <a:r>
              <a:rPr lang="sv-SE" sz="1200" b="1" i="0" u="none" strike="noStrike" kern="1200" dirty="0" err="1">
                <a:solidFill>
                  <a:schemeClr val="tx1"/>
                </a:solidFill>
                <a:effectLst/>
                <a:latin typeface="+mn-lt"/>
                <a:ea typeface="+mn-ea"/>
                <a:cs typeface="+mn-cs"/>
              </a:rPr>
              <a:t>some</a:t>
            </a:r>
            <a:r>
              <a:rPr lang="sv-SE" sz="1200" b="1" i="0" u="none" strike="noStrike" kern="1200" dirty="0">
                <a:solidFill>
                  <a:schemeClr val="tx1"/>
                </a:solidFill>
                <a:effectLst/>
                <a:latin typeface="+mn-lt"/>
                <a:ea typeface="+mn-ea"/>
                <a:cs typeface="+mn-cs"/>
              </a:rPr>
              <a:t> kind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variation</a:t>
            </a:r>
            <a:r>
              <a:rPr lang="sv-SE" sz="1200" b="0" i="0" u="none" strike="noStrike" kern="1200" dirty="0">
                <a:solidFill>
                  <a:schemeClr val="tx1"/>
                </a:solidFill>
                <a:effectLst/>
                <a:latin typeface="+mn-lt"/>
                <a:ea typeface="+mn-ea"/>
                <a:cs typeface="+mn-cs"/>
              </a:rPr>
              <a:t> at a given site. The variation </a:t>
            </a:r>
            <a:r>
              <a:rPr lang="sv-SE" sz="1200" b="0" i="0" u="none" strike="noStrike" kern="1200" dirty="0" err="1">
                <a:solidFill>
                  <a:schemeClr val="tx1"/>
                </a:solidFill>
                <a:effectLst/>
                <a:latin typeface="+mn-lt"/>
                <a:ea typeface="+mn-ea"/>
                <a:cs typeface="+mn-cs"/>
              </a:rPr>
              <a:t>may</a:t>
            </a:r>
            <a:r>
              <a:rPr lang="sv-SE" sz="1200" b="0" i="0" u="none" strike="noStrike" kern="1200" dirty="0">
                <a:solidFill>
                  <a:schemeClr val="tx1"/>
                </a:solidFill>
                <a:effectLst/>
                <a:latin typeface="+mn-lt"/>
                <a:ea typeface="+mn-ea"/>
                <a:cs typeface="+mn-cs"/>
              </a:rPr>
              <a:t> be present in </a:t>
            </a:r>
            <a:r>
              <a:rPr lang="sv-SE" sz="1200" b="0" i="0" u="none" strike="noStrike" kern="1200" dirty="0" err="1">
                <a:solidFill>
                  <a:schemeClr val="tx1"/>
                </a:solidFill>
                <a:effectLst/>
                <a:latin typeface="+mn-lt"/>
                <a:ea typeface="+mn-ea"/>
                <a:cs typeface="+mn-cs"/>
              </a:rPr>
              <a:t>one</a:t>
            </a:r>
            <a:r>
              <a:rPr lang="sv-SE" sz="1200" b="0" i="0" u="none" strike="noStrike" kern="1200" dirty="0">
                <a:solidFill>
                  <a:schemeClr val="tx1"/>
                </a:solidFill>
                <a:effectLst/>
                <a:latin typeface="+mn-lt"/>
                <a:ea typeface="+mn-ea"/>
                <a:cs typeface="+mn-cs"/>
              </a:rPr>
              <a:t> or </a:t>
            </a:r>
            <a:r>
              <a:rPr lang="sv-SE" sz="1200" b="0" i="0" u="none" strike="noStrike" kern="1200" dirty="0" err="1">
                <a:solidFill>
                  <a:schemeClr val="tx1"/>
                </a:solidFill>
                <a:effectLst/>
                <a:latin typeface="+mn-lt"/>
                <a:ea typeface="+mn-ea"/>
                <a:cs typeface="+mn-cs"/>
              </a:rPr>
              <a:t>more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a:t>
            </a:r>
          </a:p>
          <a:p>
            <a:endParaRPr lang="sv-SE" sz="1200" b="0" i="0" u="none" strike="noStrike" kern="1200" dirty="0">
              <a:solidFill>
                <a:schemeClr val="tx1"/>
              </a:solidFill>
              <a:effectLst/>
              <a:latin typeface="+mn-lt"/>
              <a:ea typeface="+mn-ea"/>
              <a:cs typeface="+mn-cs"/>
            </a:endParaRPr>
          </a:p>
          <a:p>
            <a:r>
              <a:rPr lang="sv-SE" sz="1200" b="0" i="0" u="none" strike="noStrike" kern="1200" dirty="0">
                <a:solidFill>
                  <a:schemeClr val="tx1"/>
                </a:solidFill>
                <a:effectLst/>
                <a:latin typeface="+mn-lt"/>
                <a:ea typeface="+mn-ea"/>
                <a:cs typeface="+mn-cs"/>
              </a:rPr>
              <a:t>The </a:t>
            </a:r>
            <a:r>
              <a:rPr lang="sv-SE" sz="1200" b="1" i="0" u="none" strike="noStrike" kern="1200" dirty="0">
                <a:solidFill>
                  <a:schemeClr val="tx1"/>
                </a:solidFill>
                <a:effectLst/>
                <a:latin typeface="+mn-lt"/>
                <a:ea typeface="+mn-ea"/>
                <a:cs typeface="+mn-cs"/>
              </a:rPr>
              <a:t>QD</a:t>
            </a:r>
            <a:r>
              <a:rPr lang="sv-SE" sz="1200" b="0" i="0" u="none" strike="noStrike" kern="1200" dirty="0">
                <a:solidFill>
                  <a:schemeClr val="tx1"/>
                </a:solidFill>
                <a:effectLst/>
                <a:latin typeface="+mn-lt"/>
                <a:ea typeface="+mn-ea"/>
                <a:cs typeface="+mn-cs"/>
              </a:rPr>
              <a:t> is the QUAL score </a:t>
            </a:r>
            <a:r>
              <a:rPr lang="sv-SE" sz="1200" b="0" i="0" u="none" strike="noStrike" kern="1200" dirty="0" err="1">
                <a:solidFill>
                  <a:schemeClr val="tx1"/>
                </a:solidFill>
                <a:effectLst/>
                <a:latin typeface="+mn-lt"/>
                <a:ea typeface="+mn-ea"/>
                <a:cs typeface="+mn-cs"/>
              </a:rPr>
              <a:t>normalized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allele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depth</a:t>
            </a:r>
            <a:r>
              <a:rPr lang="sv-SE" sz="1200" b="0" i="0" u="none" strike="noStrike" kern="1200" dirty="0">
                <a:solidFill>
                  <a:schemeClr val="tx1"/>
                </a:solidFill>
                <a:effectLst/>
                <a:latin typeface="+mn-lt"/>
                <a:ea typeface="+mn-ea"/>
                <a:cs typeface="+mn-cs"/>
              </a:rPr>
              <a:t> (AD) for a variant. For a </a:t>
            </a:r>
            <a:r>
              <a:rPr lang="sv-SE" sz="1200" b="0" i="0" u="none" strike="noStrike" kern="1200" dirty="0" err="1">
                <a:solidFill>
                  <a:schemeClr val="tx1"/>
                </a:solidFill>
                <a:effectLst/>
                <a:latin typeface="+mn-lt"/>
                <a:ea typeface="+mn-ea"/>
                <a:cs typeface="+mn-cs"/>
              </a:rPr>
              <a:t>single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HaplotypeCaller</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calculates</a:t>
            </a:r>
            <a:r>
              <a:rPr lang="sv-SE" sz="1200" b="0" i="0" u="none" strike="noStrike" kern="1200" dirty="0">
                <a:solidFill>
                  <a:schemeClr val="tx1"/>
                </a:solidFill>
                <a:effectLst/>
                <a:latin typeface="+mn-lt"/>
                <a:ea typeface="+mn-ea"/>
                <a:cs typeface="+mn-cs"/>
              </a:rPr>
              <a:t> the </a:t>
            </a:r>
            <a:r>
              <a:rPr lang="sv-SE" sz="1200" b="1" i="0" u="none" strike="noStrike" kern="1200" dirty="0">
                <a:solidFill>
                  <a:schemeClr val="tx1"/>
                </a:solidFill>
                <a:effectLst/>
                <a:latin typeface="+mn-lt"/>
                <a:ea typeface="+mn-ea"/>
                <a:cs typeface="+mn-cs"/>
              </a:rPr>
              <a:t>QD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taking</a:t>
            </a:r>
            <a:r>
              <a:rPr lang="sv-SE" sz="1200" b="0" i="0" u="none" strike="noStrike" kern="1200" dirty="0">
                <a:solidFill>
                  <a:schemeClr val="tx1"/>
                </a:solidFill>
                <a:effectLst/>
                <a:latin typeface="+mn-lt"/>
                <a:ea typeface="+mn-ea"/>
                <a:cs typeface="+mn-cs"/>
              </a:rPr>
              <a:t> QUAL/AD. </a:t>
            </a:r>
          </a:p>
          <a:p>
            <a:r>
              <a:rPr lang="sv-SE" sz="1200" b="0" i="0" u="none" strike="noStrike" kern="1200" dirty="0">
                <a:solidFill>
                  <a:schemeClr val="tx1"/>
                </a:solidFill>
                <a:effectLst/>
                <a:latin typeface="+mn-lt"/>
                <a:ea typeface="+mn-ea"/>
                <a:cs typeface="+mn-cs"/>
              </a:rPr>
              <a:t>In </a:t>
            </a:r>
            <a:r>
              <a:rPr lang="sv-SE" sz="1200" b="0" i="0" u="none" strike="noStrike" kern="1200" dirty="0" err="1">
                <a:solidFill>
                  <a:schemeClr val="tx1"/>
                </a:solidFill>
                <a:effectLst/>
                <a:latin typeface="+mn-lt"/>
                <a:ea typeface="+mn-ea"/>
                <a:cs typeface="+mn-cs"/>
              </a:rPr>
              <a:t>case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multisample </a:t>
            </a:r>
            <a:r>
              <a:rPr lang="sv-SE" sz="1200" b="0" i="0" u="none" strike="noStrike" kern="1200" dirty="0" err="1">
                <a:solidFill>
                  <a:schemeClr val="tx1"/>
                </a:solidFill>
                <a:effectLst/>
                <a:latin typeface="+mn-lt"/>
                <a:ea typeface="+mn-ea"/>
                <a:cs typeface="+mn-cs"/>
              </a:rPr>
              <a:t>vcf</a:t>
            </a:r>
            <a:r>
              <a:rPr lang="sv-SE" sz="1200" b="0" i="0" u="none" strike="noStrike" kern="1200" dirty="0">
                <a:solidFill>
                  <a:schemeClr val="tx1"/>
                </a:solidFill>
                <a:effectLst/>
                <a:latin typeface="+mn-lt"/>
                <a:ea typeface="+mn-ea"/>
                <a:cs typeface="+mn-cs"/>
              </a:rPr>
              <a:t>, QD is </a:t>
            </a:r>
            <a:r>
              <a:rPr lang="sv-SE" sz="1200" b="0" i="0" u="none" strike="noStrike" kern="1200" dirty="0" err="1">
                <a:solidFill>
                  <a:schemeClr val="tx1"/>
                </a:solidFill>
                <a:effectLst/>
                <a:latin typeface="+mn-lt"/>
                <a:ea typeface="+mn-ea"/>
                <a:cs typeface="+mn-cs"/>
              </a:rPr>
              <a:t>calculated</a:t>
            </a:r>
            <a:r>
              <a:rPr lang="sv-SE" sz="1200" b="0" i="0" u="none" strike="noStrike" kern="1200" dirty="0">
                <a:solidFill>
                  <a:schemeClr val="tx1"/>
                </a:solidFill>
                <a:effectLst/>
                <a:latin typeface="+mn-lt"/>
                <a:ea typeface="+mn-ea"/>
                <a:cs typeface="+mn-cs"/>
              </a:rPr>
              <a:t> by QUAL/(</a:t>
            </a:r>
            <a:r>
              <a:rPr lang="sv-SE" sz="1200" b="0" i="0" u="none" strike="noStrike" kern="1200" dirty="0" err="1">
                <a:solidFill>
                  <a:schemeClr val="tx1"/>
                </a:solidFill>
                <a:effectLst/>
                <a:latin typeface="+mn-lt"/>
                <a:ea typeface="+mn-ea"/>
                <a:cs typeface="+mn-cs"/>
              </a:rPr>
              <a:t>sum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non </a:t>
            </a:r>
            <a:r>
              <a:rPr lang="sv-SE" sz="1200" b="0" i="0" u="none" strike="noStrike" kern="1200" dirty="0" err="1">
                <a:solidFill>
                  <a:schemeClr val="tx1"/>
                </a:solidFill>
                <a:effectLst/>
                <a:latin typeface="+mn-lt"/>
                <a:ea typeface="+mn-ea"/>
                <a:cs typeface="+mn-cs"/>
              </a:rPr>
              <a:t>hom</a:t>
            </a:r>
            <a:r>
              <a:rPr lang="sv-SE" sz="1200" b="0" i="0" u="none" strike="noStrike" kern="1200" dirty="0">
                <a:solidFill>
                  <a:schemeClr val="tx1"/>
                </a:solidFill>
                <a:effectLst/>
                <a:latin typeface="+mn-lt"/>
                <a:ea typeface="+mn-ea"/>
                <a:cs typeface="+mn-cs"/>
              </a:rPr>
              <a:t>-ref DP) i.e. </a:t>
            </a:r>
            <a:r>
              <a:rPr lang="sv-SE" sz="1200" b="0" i="0" u="none" strike="noStrike" kern="1200" dirty="0" err="1">
                <a:solidFill>
                  <a:schemeClr val="tx1"/>
                </a:solidFill>
                <a:effectLst/>
                <a:latin typeface="+mn-lt"/>
                <a:ea typeface="+mn-ea"/>
                <a:cs typeface="+mn-cs"/>
              </a:rPr>
              <a:t>sum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depth</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not </a:t>
            </a:r>
            <a:r>
              <a:rPr lang="sv-SE" sz="1200" b="0" i="0" u="none" strike="noStrike" kern="1200" dirty="0" err="1">
                <a:solidFill>
                  <a:schemeClr val="tx1"/>
                </a:solidFill>
                <a:effectLst/>
                <a:latin typeface="+mn-lt"/>
                <a:ea typeface="+mn-ea"/>
                <a:cs typeface="+mn-cs"/>
              </a:rPr>
              <a:t>homozygous</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allele</a:t>
            </a:r>
            <a:r>
              <a:rPr lang="sv-SE" sz="1200" b="0" i="0" u="none" strike="noStrike" kern="1200" dirty="0">
                <a:solidFill>
                  <a:schemeClr val="tx1"/>
                </a:solidFill>
                <a:effectLst/>
                <a:latin typeface="+mn-lt"/>
                <a:ea typeface="+mn-ea"/>
                <a:cs typeface="+mn-cs"/>
              </a:rPr>
              <a:t>. </a:t>
            </a:r>
          </a:p>
          <a:p>
            <a:endParaRPr lang="en-US"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1" i="0" u="none" strike="noStrike" kern="1200" dirty="0">
                <a:solidFill>
                  <a:schemeClr val="tx1"/>
                </a:solidFill>
                <a:effectLst/>
                <a:latin typeface="+mn-lt"/>
                <a:ea typeface="+mn-ea"/>
                <a:cs typeface="+mn-cs"/>
              </a:rPr>
              <a:t>MQ</a:t>
            </a:r>
            <a:r>
              <a:rPr lang="sv-SE" sz="1200" b="0" i="0" u="none" strike="noStrike" kern="1200" dirty="0">
                <a:solidFill>
                  <a:schemeClr val="tx1"/>
                </a:solidFill>
                <a:effectLst/>
                <a:latin typeface="+mn-lt"/>
                <a:ea typeface="+mn-ea"/>
                <a:cs typeface="+mn-cs"/>
              </a:rPr>
              <a:t> = </a:t>
            </a:r>
            <a:r>
              <a:rPr lang="sv-SE" sz="1200" b="0" i="0" u="none" strike="noStrike" kern="1200" dirty="0" err="1">
                <a:solidFill>
                  <a:schemeClr val="tx1"/>
                </a:solidFill>
                <a:effectLst/>
                <a:latin typeface="+mn-lt"/>
                <a:ea typeface="+mn-ea"/>
                <a:cs typeface="+mn-cs"/>
              </a:rPr>
              <a:t>Root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mean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square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mapping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across</a:t>
            </a:r>
            <a:r>
              <a:rPr lang="sv-SE" sz="1200" b="0" i="0" u="none" strike="noStrike" kern="1200" dirty="0">
                <a:solidFill>
                  <a:schemeClr val="tx1"/>
                </a:solidFill>
                <a:effectLst/>
                <a:latin typeface="+mn-lt"/>
                <a:ea typeface="+mn-ea"/>
                <a:cs typeface="+mn-cs"/>
              </a:rPr>
              <a:t> al l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1" i="0" u="none" strike="noStrike" kern="1200" dirty="0">
                <a:solidFill>
                  <a:schemeClr val="tx1"/>
                </a:solidFill>
                <a:effectLst/>
                <a:latin typeface="+mn-lt"/>
                <a:ea typeface="+mn-ea"/>
                <a:cs typeface="+mn-cs"/>
              </a:rPr>
              <a:t>MQ</a:t>
            </a:r>
            <a:r>
              <a:rPr lang="sv-SE" sz="1200" b="0" i="0" u="none" strike="noStrike"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0" i="0" u="none" strike="noStrike" kern="1200" dirty="0">
                <a:solidFill>
                  <a:schemeClr val="tx1"/>
                </a:solidFill>
                <a:effectLst/>
                <a:latin typeface="+mn-lt"/>
                <a:ea typeface="+mn-ea"/>
                <a:cs typeface="+mn-cs"/>
              </a:rPr>
              <a:t>The </a:t>
            </a:r>
            <a:r>
              <a:rPr lang="sv-SE" sz="1200" b="0" i="0" u="none" strike="noStrike" kern="1200" dirty="0" err="1">
                <a:solidFill>
                  <a:schemeClr val="tx1"/>
                </a:solidFill>
                <a:effectLst/>
                <a:latin typeface="+mn-lt"/>
                <a:ea typeface="+mn-ea"/>
                <a:cs typeface="+mn-cs"/>
              </a:rPr>
              <a:t>value</a:t>
            </a:r>
            <a:r>
              <a:rPr lang="sv-SE" sz="1200" b="0" i="0" u="none" strike="noStrike" kern="1200" dirty="0">
                <a:solidFill>
                  <a:schemeClr val="tx1"/>
                </a:solidFill>
                <a:effectLst/>
                <a:latin typeface="+mn-lt"/>
                <a:ea typeface="+mn-ea"/>
                <a:cs typeface="+mn-cs"/>
              </a:rPr>
              <a:t> output for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annotation is the u-</a:t>
            </a:r>
            <a:r>
              <a:rPr lang="sv-SE" sz="1200" b="0" i="0" u="none" strike="noStrike" kern="1200" dirty="0" err="1">
                <a:solidFill>
                  <a:schemeClr val="tx1"/>
                </a:solidFill>
                <a:effectLst/>
                <a:latin typeface="+mn-lt"/>
                <a:ea typeface="+mn-ea"/>
                <a:cs typeface="+mn-cs"/>
              </a:rPr>
              <a:t>based</a:t>
            </a:r>
            <a:r>
              <a:rPr lang="sv-SE" sz="1200" b="0" i="0" u="none" strike="noStrike" kern="1200" dirty="0">
                <a:solidFill>
                  <a:schemeClr val="tx1"/>
                </a:solidFill>
                <a:effectLst/>
                <a:latin typeface="+mn-lt"/>
                <a:ea typeface="+mn-ea"/>
                <a:cs typeface="+mn-cs"/>
              </a:rPr>
              <a:t> z-approximation from the Mann-Whitney-</a:t>
            </a:r>
            <a:r>
              <a:rPr lang="sv-SE" sz="1200" b="0" i="0" u="none" strike="noStrike" kern="1200" dirty="0" err="1">
                <a:solidFill>
                  <a:schemeClr val="tx1"/>
                </a:solidFill>
                <a:effectLst/>
                <a:latin typeface="+mn-lt"/>
                <a:ea typeface="+mn-ea"/>
                <a:cs typeface="+mn-cs"/>
              </a:rPr>
              <a:t>Wilcoxon</a:t>
            </a:r>
            <a:r>
              <a:rPr lang="sv-SE" sz="1200" b="0" i="0" u="none" strike="noStrike" kern="1200" dirty="0">
                <a:solidFill>
                  <a:schemeClr val="tx1"/>
                </a:solidFill>
                <a:effectLst/>
                <a:latin typeface="+mn-lt"/>
                <a:ea typeface="+mn-ea"/>
                <a:cs typeface="+mn-cs"/>
              </a:rPr>
              <a:t> Rank </a:t>
            </a:r>
            <a:r>
              <a:rPr lang="sv-SE" sz="1200" b="0" i="0" u="none" strike="noStrike" kern="1200" dirty="0" err="1">
                <a:solidFill>
                  <a:schemeClr val="tx1"/>
                </a:solidFill>
                <a:effectLst/>
                <a:latin typeface="+mn-lt"/>
                <a:ea typeface="+mn-ea"/>
                <a:cs typeface="+mn-cs"/>
              </a:rPr>
              <a:t>Sum</a:t>
            </a:r>
            <a:r>
              <a:rPr lang="sv-SE" sz="1200" b="0" i="0" u="none" strike="noStrike" kern="1200" dirty="0">
                <a:solidFill>
                  <a:schemeClr val="tx1"/>
                </a:solidFill>
                <a:effectLst/>
                <a:latin typeface="+mn-lt"/>
                <a:ea typeface="+mn-ea"/>
                <a:cs typeface="+mn-cs"/>
              </a:rPr>
              <a:t> Test for </a:t>
            </a:r>
            <a:r>
              <a:rPr lang="sv-SE" sz="1200" b="0" i="0" u="none" strike="noStrike" kern="1200" dirty="0" err="1">
                <a:solidFill>
                  <a:schemeClr val="tx1"/>
                </a:solidFill>
                <a:effectLst/>
                <a:latin typeface="+mn-lt"/>
                <a:ea typeface="+mn-ea"/>
                <a:cs typeface="+mn-cs"/>
              </a:rPr>
              <a:t>mapping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qualities</a:t>
            </a:r>
            <a:r>
              <a:rPr lang="sv-SE" sz="1200" b="0" i="0" u="none" strike="noStrike" kern="1200" dirty="0">
                <a:solidFill>
                  <a:schemeClr val="tx1"/>
                </a:solidFill>
                <a:effectLst/>
                <a:latin typeface="+mn-lt"/>
                <a:ea typeface="+mn-ea"/>
                <a:cs typeface="+mn-cs"/>
              </a:rPr>
              <a:t> (MAPQ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supporting</a:t>
            </a:r>
            <a:r>
              <a:rPr lang="sv-SE" sz="1200" b="0" i="0" u="none" strike="noStrike" kern="1200" dirty="0">
                <a:solidFill>
                  <a:schemeClr val="tx1"/>
                </a:solidFill>
                <a:effectLst/>
                <a:latin typeface="+mn-lt"/>
                <a:ea typeface="+mn-ea"/>
                <a:cs typeface="+mn-cs"/>
              </a:rPr>
              <a:t> REF vs. MAPQ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supporting</a:t>
            </a:r>
            <a:r>
              <a:rPr lang="sv-SE" sz="1200" b="0" i="0" u="none" strike="noStrike" kern="1200" dirty="0">
                <a:solidFill>
                  <a:schemeClr val="tx1"/>
                </a:solidFill>
                <a:effectLst/>
                <a:latin typeface="+mn-lt"/>
                <a:ea typeface="+mn-ea"/>
                <a:cs typeface="+mn-cs"/>
              </a:rPr>
              <a:t> ALT).</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028652-11D1-8A42-9F26-9AC760C0492B}" type="slidenum">
              <a:rPr lang="en-US" smtClean="0"/>
              <a:t>53</a:t>
            </a:fld>
            <a:endParaRPr lang="en-US"/>
          </a:p>
        </p:txBody>
      </p:sp>
    </p:spTree>
    <p:extLst>
      <p:ext uri="{BB962C8B-B14F-4D97-AF65-F5344CB8AC3E}">
        <p14:creationId xmlns:p14="http://schemas.microsoft.com/office/powerpoint/2010/main" val="2968979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7</a:t>
            </a:fld>
            <a:endParaRPr lang="en-US"/>
          </a:p>
        </p:txBody>
      </p:sp>
    </p:spTree>
    <p:extLst>
      <p:ext uri="{BB962C8B-B14F-4D97-AF65-F5344CB8AC3E}">
        <p14:creationId xmlns:p14="http://schemas.microsoft.com/office/powerpoint/2010/main" val="1613329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56</a:t>
            </a:fld>
            <a:endParaRPr lang="en-US"/>
          </a:p>
        </p:txBody>
      </p:sp>
    </p:spTree>
    <p:extLst>
      <p:ext uri="{BB962C8B-B14F-4D97-AF65-F5344CB8AC3E}">
        <p14:creationId xmlns:p14="http://schemas.microsoft.com/office/powerpoint/2010/main" val="18391246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questions?</a:t>
            </a:r>
          </a:p>
          <a:p>
            <a:endParaRPr lang="en-US" dirty="0"/>
          </a:p>
          <a:p>
            <a:r>
              <a:rPr lang="en-US" dirty="0"/>
              <a:t>The exercises,</a:t>
            </a:r>
            <a:r>
              <a:rPr lang="en-US" baseline="0" dirty="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57</a:t>
            </a:fld>
            <a:endParaRPr lang="en-US"/>
          </a:p>
        </p:txBody>
      </p:sp>
    </p:spTree>
    <p:extLst>
      <p:ext uri="{BB962C8B-B14F-4D97-AF65-F5344CB8AC3E}">
        <p14:creationId xmlns:p14="http://schemas.microsoft.com/office/powerpoint/2010/main" val="1699112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a:t>
            </a:r>
            <a:r>
              <a:rPr lang="en-US" baseline="0" dirty="0" err="1"/>
              <a:t>namethe</a:t>
            </a:r>
            <a:r>
              <a:rPr lang="en-US" baseline="0" dirty="0"/>
              <a:t>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8</a:t>
            </a:fld>
            <a:endParaRPr lang="en-US"/>
          </a:p>
        </p:txBody>
      </p:sp>
    </p:spTree>
    <p:extLst>
      <p:ext uri="{BB962C8B-B14F-4D97-AF65-F5344CB8AC3E}">
        <p14:creationId xmlns:p14="http://schemas.microsoft.com/office/powerpoint/2010/main" val="39260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commonly</a:t>
            </a:r>
            <a:r>
              <a:rPr lang="en-US" baseline="0" dirty="0"/>
              <a:t> used tool for quality control is </a:t>
            </a:r>
            <a:r>
              <a:rPr lang="en-US" baseline="0" dirty="0" err="1"/>
              <a:t>FastQC</a:t>
            </a:r>
            <a:r>
              <a:rPr lang="en-US" baseline="0" dirty="0"/>
              <a:t> which you can load using </a:t>
            </a:r>
            <a:r>
              <a:rPr lang="en-US" baseline="0" dirty="0" err="1"/>
              <a:t>Uppmaxs</a:t>
            </a:r>
            <a:r>
              <a:rPr lang="en-US" baseline="0" dirty="0"/>
              <a:t> module load system as shown here. If you have multiple samples a good tool developed out of NGI </a:t>
            </a:r>
            <a:r>
              <a:rPr lang="en-US" baseline="0" dirty="0" err="1"/>
              <a:t>stockholm</a:t>
            </a:r>
            <a:r>
              <a:rPr lang="en-US" baseline="0" dirty="0"/>
              <a:t> is </a:t>
            </a:r>
            <a:r>
              <a:rPr lang="en-US" baseline="0" dirty="0" err="1"/>
              <a:t>MultiQC</a:t>
            </a:r>
            <a:r>
              <a:rPr lang="en-US" baseline="0" dirty="0"/>
              <a:t> which concatenates and visualizes the qualities of multiple samples. </a:t>
            </a:r>
          </a:p>
          <a:p>
            <a:endParaRPr lang="en-US" baseline="0" dirty="0"/>
          </a:p>
          <a:p>
            <a:r>
              <a:rPr lang="en-US" baseline="0" dirty="0"/>
              <a:t>But first, lets just talk </a:t>
            </a:r>
            <a:r>
              <a:rPr lang="en-US" baseline="0" dirty="0" err="1"/>
              <a:t>abit</a:t>
            </a:r>
            <a:r>
              <a:rPr lang="en-US" baseline="0" dirty="0"/>
              <a:t> about some of the usual suspects when quality controlling the data.</a:t>
            </a:r>
          </a:p>
          <a:p>
            <a:endParaRPr lang="en-US" baseline="0" dirty="0"/>
          </a:p>
          <a:p>
            <a:r>
              <a:rPr lang="en-US" baseline="0" dirty="0"/>
              <a:t>(The qualities should have been discussed earlier during Martins lectures)</a:t>
            </a:r>
          </a:p>
          <a:p>
            <a:endParaRPr lang="en-US" baseline="0" dirty="0"/>
          </a:p>
          <a:p>
            <a:r>
              <a:rPr lang="en-US" baseline="0" dirty="0"/>
              <a:t>Here we see two examples of the individual base qualities across the read length. A usual cutoff for quality score is around 20, today with improving techniques you will find people set it even higher, at around 30. It is a balancing act of how much data you can afford to throw away based on quality and how low quality you dare keep since it may give errors later on.</a:t>
            </a:r>
          </a:p>
          <a:p>
            <a:endParaRPr lang="en-US" baseline="0" dirty="0"/>
          </a:p>
          <a:p>
            <a:r>
              <a:rPr lang="en-US" baseline="0" dirty="0"/>
              <a:t>Q20 means about 99% chance that the base in that position is correct. </a:t>
            </a:r>
          </a:p>
          <a:p>
            <a:r>
              <a:rPr lang="mr-IN" dirty="0"/>
              <a:t>Q=-10</a:t>
            </a:r>
            <a:r>
              <a:rPr lang="sv-SE" dirty="0"/>
              <a:t>*log10(P)</a:t>
            </a:r>
          </a:p>
          <a:p>
            <a:r>
              <a:rPr lang="sv-SE" dirty="0"/>
              <a:t>P=</a:t>
            </a:r>
            <a:r>
              <a:rPr lang="sv-SE" dirty="0" err="1"/>
              <a:t>Base</a:t>
            </a:r>
            <a:r>
              <a:rPr lang="sv-SE" dirty="0"/>
              <a:t> call </a:t>
            </a:r>
            <a:r>
              <a:rPr lang="sv-SE" dirty="0" err="1"/>
              <a:t>accuracy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11</a:t>
            </a:fld>
            <a:endParaRPr lang="en-US"/>
          </a:p>
        </p:txBody>
      </p:sp>
    </p:spTree>
    <p:extLst>
      <p:ext uri="{BB962C8B-B14F-4D97-AF65-F5344CB8AC3E}">
        <p14:creationId xmlns:p14="http://schemas.microsoft.com/office/powerpoint/2010/main" val="41931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first concept we need to understand is what the reference genome is. It is a</a:t>
            </a:r>
            <a:r>
              <a:rPr lang="en-US" dirty="0"/>
              <a:t> haploid nucleic acid</a:t>
            </a:r>
            <a:r>
              <a:rPr lang="en-US" baseline="0" dirty="0"/>
              <a:t> sequence which represents a species. </a:t>
            </a:r>
          </a:p>
          <a:p>
            <a:endParaRPr lang="en-US" baseline="0" dirty="0"/>
          </a:p>
          <a:p>
            <a:r>
              <a:rPr lang="en-US" baseline="0" dirty="0"/>
              <a:t>HG19 was release in 2009 and is based on thirteen anonymous volunteers from Buffalo, NY. </a:t>
            </a:r>
          </a:p>
          <a:p>
            <a:endParaRPr lang="en-US" baseline="0" dirty="0"/>
          </a:p>
          <a:p>
            <a:r>
              <a:rPr lang="en-US" baseline="0" dirty="0"/>
              <a:t>Roughly; the newer the version of the reference genome the fewer the gaps. Compare the first version of the human genome which had 150k gaps and hg19 which had 250. The latest human reference genome, HG38, was release 24</a:t>
            </a:r>
            <a:r>
              <a:rPr lang="en-US" baseline="30000" dirty="0"/>
              <a:t>th</a:t>
            </a:r>
            <a:r>
              <a:rPr lang="en-US" baseline="0" dirty="0"/>
              <a:t> of December 2013. </a:t>
            </a:r>
            <a:br>
              <a:rPr lang="en-US" baseline="0" dirty="0"/>
            </a:br>
            <a:br>
              <a:rPr lang="en-US" baseline="0" dirty="0"/>
            </a:br>
            <a:r>
              <a:rPr lang="en-US" baseline="0" dirty="0"/>
              <a:t>So what it all boils down to is that this is a genetic map of a species.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13</a:t>
            </a:fld>
            <a:endParaRPr lang="en-US"/>
          </a:p>
        </p:txBody>
      </p:sp>
    </p:spTree>
    <p:extLst>
      <p:ext uri="{BB962C8B-B14F-4D97-AF65-F5344CB8AC3E}">
        <p14:creationId xmlns:p14="http://schemas.microsoft.com/office/powerpoint/2010/main" val="838288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Alignment. </a:t>
            </a:r>
          </a:p>
          <a:p>
            <a:endParaRPr lang="en-US" dirty="0"/>
          </a:p>
          <a:p>
            <a:r>
              <a:rPr lang="en-US" dirty="0"/>
              <a:t>The</a:t>
            </a:r>
            <a:r>
              <a:rPr lang="en-US" baseline="0" dirty="0"/>
              <a:t> most commonly used aligner for NGS data at the moment is BWA, or the Burrows-Wheeler Aligner, where Burrows Wheeler transform is used for </a:t>
            </a:r>
            <a:r>
              <a:rPr lang="en-US" baseline="0" dirty="0" err="1"/>
              <a:t>patternmatching</a:t>
            </a:r>
            <a:r>
              <a:rPr lang="en-US" baseline="0" dirty="0"/>
              <a:t>.</a:t>
            </a:r>
          </a:p>
          <a:p>
            <a:endParaRPr lang="en-US" baseline="0" dirty="0"/>
          </a:p>
          <a:p>
            <a:r>
              <a:rPr lang="en-US" baseline="0" dirty="0"/>
              <a:t>What we are trying to do in its simplest form is take one of our reads and fit it to its position on the reference genome. So here we have a read from our sample and the reference genome.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14</a:t>
            </a:fld>
            <a:endParaRPr lang="en-US"/>
          </a:p>
        </p:txBody>
      </p:sp>
    </p:spTree>
    <p:extLst>
      <p:ext uri="{BB962C8B-B14F-4D97-AF65-F5344CB8AC3E}">
        <p14:creationId xmlns:p14="http://schemas.microsoft.com/office/powerpoint/2010/main" val="3079905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here we have found the position where it matches the reference. And then do this for every read.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15</a:t>
            </a:fld>
            <a:endParaRPr lang="en-US"/>
          </a:p>
        </p:txBody>
      </p:sp>
    </p:spTree>
    <p:extLst>
      <p:ext uri="{BB962C8B-B14F-4D97-AF65-F5344CB8AC3E}">
        <p14:creationId xmlns:p14="http://schemas.microsoft.com/office/powerpoint/2010/main" val="874156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Content Placeholder 3"/>
          <p:cNvSpPr>
            <a:spLocks noGrp="1"/>
          </p:cNvSpPr>
          <p:nvPr>
            <p:ph sz="quarter" idx="10" hasCustomPrompt="1"/>
          </p:nvPr>
        </p:nvSpPr>
        <p:spPr>
          <a:xfrm>
            <a:off x="594819" y="1628049"/>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14" name="Content Placeholder 5"/>
          <p:cNvSpPr>
            <a:spLocks noGrp="1"/>
          </p:cNvSpPr>
          <p:nvPr>
            <p:ph sz="quarter" idx="11" hasCustomPrompt="1"/>
          </p:nvPr>
        </p:nvSpPr>
        <p:spPr>
          <a:xfrm>
            <a:off x="594817" y="3483792"/>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15" name="Content Placeholder 5"/>
          <p:cNvSpPr>
            <a:spLocks noGrp="1"/>
          </p:cNvSpPr>
          <p:nvPr>
            <p:ph sz="quarter" idx="12" hasCustomPrompt="1"/>
          </p:nvPr>
        </p:nvSpPr>
        <p:spPr>
          <a:xfrm>
            <a:off x="594818" y="416490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11"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2"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1999" y="630000"/>
            <a:ext cx="6242400" cy="74520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1079" cy="745736"/>
          </a:xfrm>
          <a:prstGeom prst="rect">
            <a:avLst/>
          </a:prstGeom>
        </p:spPr>
        <p:txBody>
          <a:bodyPr/>
          <a:lstStyle/>
          <a:p>
            <a:r>
              <a:rPr lang="en-US" dirty="0"/>
              <a:t>Title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5"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6"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165480"/>
            <a:ext cx="8640000" cy="504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6" name="Title 5"/>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778466"/>
            <a:ext cx="8640000" cy="432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10" name="Title 9"/>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Platshållare för innehåll 2"/>
          <p:cNvSpPr>
            <a:spLocks noGrp="1"/>
          </p:cNvSpPr>
          <p:nvPr>
            <p:ph sz="half" idx="1"/>
          </p:nvPr>
        </p:nvSpPr>
        <p:spPr>
          <a:xfrm>
            <a:off x="324970" y="1778466"/>
            <a:ext cx="4032000" cy="4554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innehåll 3"/>
          <p:cNvSpPr>
            <a:spLocks noGrp="1"/>
          </p:cNvSpPr>
          <p:nvPr>
            <p:ph sz="half" idx="2"/>
          </p:nvPr>
        </p:nvSpPr>
        <p:spPr>
          <a:xfrm>
            <a:off x="4756495" y="1778466"/>
            <a:ext cx="4032000" cy="4554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Rubrikbild">
    <p:spTree>
      <p:nvGrpSpPr>
        <p:cNvPr id="1" name=""/>
        <p:cNvGrpSpPr/>
        <p:nvPr/>
      </p:nvGrpSpPr>
      <p:grpSpPr>
        <a:xfrm>
          <a:off x="0" y="0"/>
          <a:ext cx="0" cy="0"/>
          <a:chOff x="0" y="0"/>
          <a:chExt cx="0" cy="0"/>
        </a:xfrm>
      </p:grpSpPr>
      <p:sp>
        <p:nvSpPr>
          <p:cNvPr id="14" name="Platshållare för text 13"/>
          <p:cNvSpPr>
            <a:spLocks noGrp="1"/>
          </p:cNvSpPr>
          <p:nvPr>
            <p:ph type="body" sz="quarter" idx="14" hasCustomPrompt="1"/>
          </p:nvPr>
        </p:nvSpPr>
        <p:spPr>
          <a:xfrm>
            <a:off x="307886" y="1859999"/>
            <a:ext cx="4541843" cy="1898294"/>
          </a:xfrm>
          <a:prstGeom prst="rect">
            <a:avLst/>
          </a:prstGeo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a:solidFill>
                  <a:srgbClr val="000000"/>
                </a:solidFill>
                <a:latin typeface="ArialMT"/>
              </a:rPr>
              <a:t>SciLifeLab</a:t>
            </a:r>
            <a:r>
              <a:rPr lang="sv-SE" sz="2000" baseline="30000" dirty="0">
                <a:solidFill>
                  <a:srgbClr val="000000"/>
                </a:solidFill>
                <a:latin typeface="ArialMT"/>
              </a:rPr>
              <a:t> has </a:t>
            </a:r>
            <a:r>
              <a:rPr lang="sv-SE" sz="2000" baseline="30000" dirty="0" err="1">
                <a:solidFill>
                  <a:srgbClr val="000000"/>
                </a:solidFill>
                <a:latin typeface="ArialMT"/>
              </a:rPr>
              <a:t>been</a:t>
            </a:r>
            <a:r>
              <a:rPr lang="sv-SE" sz="2000" baseline="30000" dirty="0">
                <a:solidFill>
                  <a:srgbClr val="000000"/>
                </a:solidFill>
                <a:latin typeface="ArialMT"/>
              </a:rPr>
              <a:t> </a:t>
            </a:r>
            <a:r>
              <a:rPr lang="sv-SE" sz="2000" baseline="30000" dirty="0" err="1">
                <a:solidFill>
                  <a:srgbClr val="000000"/>
                </a:solidFill>
                <a:latin typeface="ArialMT"/>
              </a:rPr>
              <a:t>created</a:t>
            </a:r>
            <a:r>
              <a:rPr lang="sv-SE" sz="2000" baseline="30000" dirty="0">
                <a:solidFill>
                  <a:srgbClr val="000000"/>
                </a:solidFill>
                <a:latin typeface="ArialMT"/>
              </a:rPr>
              <a:t> by the </a:t>
            </a:r>
            <a:r>
              <a:rPr lang="sv-SE" sz="2000" baseline="30000" dirty="0" err="1">
                <a:solidFill>
                  <a:srgbClr val="000000"/>
                </a:solidFill>
                <a:latin typeface="ArialMT"/>
              </a:rPr>
              <a:t>coordinated</a:t>
            </a:r>
            <a:r>
              <a:rPr lang="sv-SE" sz="2000" baseline="30000" dirty="0">
                <a:solidFill>
                  <a:srgbClr val="000000"/>
                </a:solidFill>
                <a:latin typeface="ArialMT"/>
              </a:rPr>
              <a:t> </a:t>
            </a:r>
            <a:br>
              <a:rPr lang="sv-SE" sz="2000" baseline="30000" dirty="0">
                <a:solidFill>
                  <a:srgbClr val="000000"/>
                </a:solidFill>
                <a:latin typeface="ArialMT"/>
              </a:rPr>
            </a:br>
            <a:r>
              <a:rPr lang="sv-SE" sz="2000" baseline="30000" dirty="0" err="1">
                <a:solidFill>
                  <a:srgbClr val="000000"/>
                </a:solidFill>
                <a:latin typeface="ArialMT"/>
              </a:rPr>
              <a:t>effort</a:t>
            </a:r>
            <a:r>
              <a:rPr lang="sv-SE" sz="2000" baseline="30000" dirty="0">
                <a:solidFill>
                  <a:srgbClr val="000000"/>
                </a:solidFill>
                <a:latin typeface="ArialMT"/>
              </a:rPr>
              <a:t> of </a:t>
            </a:r>
            <a:r>
              <a:rPr lang="sv-SE" sz="2000" baseline="30000" dirty="0" err="1">
                <a:solidFill>
                  <a:srgbClr val="000000"/>
                </a:solidFill>
                <a:latin typeface="ArialMT"/>
              </a:rPr>
              <a:t>four</a:t>
            </a:r>
            <a:r>
              <a:rPr lang="sv-SE" sz="2000" baseline="30000" dirty="0">
                <a:solidFill>
                  <a:srgbClr val="000000"/>
                </a:solidFill>
                <a:latin typeface="ArialMT"/>
              </a:rPr>
              <a:t> </a:t>
            </a:r>
            <a:r>
              <a:rPr lang="sv-SE" sz="2000" baseline="30000" dirty="0" err="1">
                <a:solidFill>
                  <a:srgbClr val="000000"/>
                </a:solidFill>
                <a:latin typeface="ArialMT"/>
              </a:rPr>
              <a:t>universities</a:t>
            </a:r>
            <a:r>
              <a:rPr lang="sv-SE" sz="2000" baseline="30000" dirty="0">
                <a:solidFill>
                  <a:srgbClr val="000000"/>
                </a:solidFill>
                <a:latin typeface="ArialMT"/>
              </a:rPr>
              <a:t> in Stockholm and Uppsala: Stockholm University, the Karolinska Institutet, KTH Royal </a:t>
            </a:r>
            <a:r>
              <a:rPr lang="sv-SE" sz="2000" baseline="30000" dirty="0" err="1">
                <a:solidFill>
                  <a:srgbClr val="000000"/>
                </a:solidFill>
                <a:latin typeface="ArialMT"/>
              </a:rPr>
              <a:t>Institute</a:t>
            </a:r>
            <a:r>
              <a:rPr lang="sv-SE" sz="2000" baseline="30000" dirty="0">
                <a:solidFill>
                  <a:srgbClr val="000000"/>
                </a:solidFill>
                <a:latin typeface="ArialMT"/>
              </a:rPr>
              <a:t> of Technology and Uppsala University.</a:t>
            </a:r>
          </a:p>
        </p:txBody>
      </p:sp>
      <p:pic>
        <p:nvPicPr>
          <p:cNvPr id="8" name="Bildobjekt 7" descr="universitet_logotyper_liggande.png"/>
          <p:cNvPicPr>
            <a:picLocks noChangeAspect="1"/>
          </p:cNvPicPr>
          <p:nvPr/>
        </p:nvPicPr>
        <p:blipFill>
          <a:blip r:embed="rId2"/>
          <a:stretch>
            <a:fillRect/>
          </a:stretch>
        </p:blipFill>
        <p:spPr>
          <a:xfrm>
            <a:off x="2200370" y="543985"/>
            <a:ext cx="3222111" cy="61625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231601"/>
            <a:ext cx="3960000" cy="504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73273" y="1231601"/>
            <a:ext cx="3960000" cy="504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Title 7"/>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4" name="Platshållare för text 2"/>
          <p:cNvSpPr>
            <a:spLocks noGrp="1"/>
          </p:cNvSpPr>
          <p:nvPr>
            <p:ph idx="1" hasCustomPrompt="1"/>
          </p:nvPr>
        </p:nvSpPr>
        <p:spPr>
          <a:xfrm>
            <a:off x="260389" y="1518407"/>
            <a:ext cx="8640000" cy="468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24970" y="1510018"/>
            <a:ext cx="4032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56495" y="1510018"/>
            <a:ext cx="4032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612236" y="2089603"/>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6" name="Content Placeholder 5"/>
          <p:cNvSpPr>
            <a:spLocks noGrp="1"/>
          </p:cNvSpPr>
          <p:nvPr>
            <p:ph sz="quarter" idx="11" hasCustomPrompt="1"/>
          </p:nvPr>
        </p:nvSpPr>
        <p:spPr>
          <a:xfrm>
            <a:off x="612234" y="394534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7" name="Content Placeholder 5"/>
          <p:cNvSpPr>
            <a:spLocks noGrp="1"/>
          </p:cNvSpPr>
          <p:nvPr>
            <p:ph sz="quarter" idx="12" hasCustomPrompt="1"/>
          </p:nvPr>
        </p:nvSpPr>
        <p:spPr>
          <a:xfrm>
            <a:off x="612235" y="4626460"/>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extLst>
      <p:ext uri="{BB962C8B-B14F-4D97-AF65-F5344CB8AC3E}">
        <p14:creationId xmlns:p14="http://schemas.microsoft.com/office/powerpoint/2010/main" val="169540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576800"/>
            <a:ext cx="8640000" cy="4629229"/>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Title 3"/>
          <p:cNvSpPr>
            <a:spLocks noGrp="1"/>
          </p:cNvSpPr>
          <p:nvPr>
            <p:ph type="title" hasCustomPrompt="1"/>
          </p:nvPr>
        </p:nvSpPr>
        <p:spPr>
          <a:xfrm>
            <a:off x="252000" y="630000"/>
            <a:ext cx="6242400" cy="745200"/>
          </a:xfrm>
          <a:prstGeom prst="rect">
            <a:avLst/>
          </a:prstGeom>
        </p:spPr>
        <p:txBody>
          <a:bodyPr/>
          <a:lstStyle>
            <a:lvl1pPr algn="l">
              <a:defRPr/>
            </a:lvl1pPr>
          </a:lstStyle>
          <a:p>
            <a:r>
              <a:rPr lang="en-US" dirty="0"/>
              <a:t>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576800"/>
            <a:ext cx="3960000" cy="4677932"/>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
        <p:nvSpPr>
          <p:cNvPr id="4" name="Platshållare för innehåll 3"/>
          <p:cNvSpPr>
            <a:spLocks noGrp="1"/>
          </p:cNvSpPr>
          <p:nvPr>
            <p:ph sz="half" idx="2"/>
          </p:nvPr>
        </p:nvSpPr>
        <p:spPr>
          <a:xfrm>
            <a:off x="4773273" y="1576800"/>
            <a:ext cx="3960000" cy="4677932"/>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2400" cy="745200"/>
          </a:xfrm>
          <a:prstGeom prst="rect">
            <a:avLst/>
          </a:prstGeom>
        </p:spPr>
        <p:txBody>
          <a:bodyPr/>
          <a:lstStyle/>
          <a:p>
            <a:r>
              <a:rPr lang="en-US" dirty="0"/>
              <a:t>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a:prstGeom prst="rect">
            <a:avLst/>
          </a:prstGeom>
        </p:spPr>
        <p:txBody>
          <a:bodyPr/>
          <a:lstStyle/>
          <a:p>
            <a:r>
              <a:rPr lang="sv-SE" dirty="0"/>
              <a:t>Klicka här för att ändra format</a:t>
            </a:r>
          </a:p>
        </p:txBody>
      </p:sp>
      <p:sp>
        <p:nvSpPr>
          <p:cNvPr id="3" name="Platshållare för innehåll 2"/>
          <p:cNvSpPr>
            <a:spLocks noGrp="1"/>
          </p:cNvSpPr>
          <p:nvPr>
            <p:ph idx="1"/>
          </p:nvPr>
        </p:nvSpPr>
        <p:spPr>
          <a:xfrm>
            <a:off x="307886" y="1173870"/>
            <a:ext cx="8543861" cy="4952293"/>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a:xfrm>
            <a:off x="307886" y="6356350"/>
            <a:ext cx="2282914" cy="365125"/>
          </a:xfrm>
          <a:prstGeom prst="rect">
            <a:avLst/>
          </a:prstGeom>
        </p:spPr>
        <p:txBody>
          <a:bodyPr/>
          <a:lstStyle/>
          <a:p>
            <a:fld id="{8CEC639E-0CBF-9D4F-A0BA-59D31147FEB2}" type="datetime1">
              <a:rPr lang="sv-SE" smtClean="0"/>
              <a:pPr/>
              <a:t>2020-04-22</a:t>
            </a:fld>
            <a:endParaRPr lang="sv-SE"/>
          </a:p>
        </p:txBody>
      </p:sp>
      <p:sp>
        <p:nvSpPr>
          <p:cNvPr id="5" name="Platshållare för sidfot 4"/>
          <p:cNvSpPr>
            <a:spLocks noGrp="1"/>
          </p:cNvSpPr>
          <p:nvPr>
            <p:ph type="ftr" sz="quarter" idx="11"/>
          </p:nvPr>
        </p:nvSpPr>
        <p:spPr>
          <a:xfrm>
            <a:off x="3124200" y="6356350"/>
            <a:ext cx="28956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6553199" y="6356350"/>
            <a:ext cx="2298547"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60392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ext uri="{BB962C8B-B14F-4D97-AF65-F5344CB8AC3E}">
        <p14:creationId xmlns:p14="http://schemas.microsoft.com/office/powerpoint/2010/main" val="2770276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000" y="2160000"/>
            <a:ext cx="7920000" cy="1260000"/>
          </a:xfrm>
          <a:prstGeom prst="rect">
            <a:avLst/>
          </a:prstGeom>
        </p:spPr>
        <p:txBody>
          <a:bodyPr/>
          <a:lstStyle/>
          <a:p>
            <a:r>
              <a:rPr lang="en-US" dirty="0" err="1"/>
              <a:t>Frontpage</a:t>
            </a:r>
            <a:r>
              <a:rPr lang="en-US" dirty="0"/>
              <a:t> title</a:t>
            </a:r>
          </a:p>
        </p:txBody>
      </p:sp>
      <p:sp>
        <p:nvSpPr>
          <p:cNvPr id="6"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7"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5.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5.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5.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5.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2.emf"/><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049618"/>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5"/>
          <a:stretch>
            <a:fillRect/>
          </a:stretch>
        </p:blipFill>
        <p:spPr>
          <a:xfrm>
            <a:off x="7092786" y="321495"/>
            <a:ext cx="1799214" cy="58142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000" y="326884"/>
            <a:ext cx="1147379" cy="593802"/>
          </a:xfrm>
          <a:prstGeom prst="rect">
            <a:avLst/>
          </a:prstGeom>
        </p:spPr>
      </p:pic>
    </p:spTree>
    <p:extLst>
      <p:ext uri="{BB962C8B-B14F-4D97-AF65-F5344CB8AC3E}">
        <p14:creationId xmlns:p14="http://schemas.microsoft.com/office/powerpoint/2010/main" val="141253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ftr="0" dt="0"/>
  <p:txStyles>
    <p:titleStyle>
      <a:lvl1pPr algn="ctr" defTabSz="457200" rtl="0" eaLnBrk="1" latinLnBrk="0" hangingPunct="1">
        <a:spcBef>
          <a:spcPct val="0"/>
        </a:spcBef>
        <a:buNone/>
        <a:defRPr sz="28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327199"/>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4"/>
          <a:stretch>
            <a:fillRect/>
          </a:stretch>
        </p:blipFill>
        <p:spPr>
          <a:xfrm>
            <a:off x="7052531" y="233737"/>
            <a:ext cx="1799215" cy="581421"/>
          </a:xfrm>
          <a:prstGeom prst="rect">
            <a:avLst/>
          </a:prstGeom>
        </p:spPr>
      </p:pic>
      <p:pic>
        <p:nvPicPr>
          <p:cNvPr id="19" name="Bildobjekt 18" descr="pattern_DNA.png"/>
          <p:cNvPicPr>
            <a:picLocks noChangeAspect="1"/>
          </p:cNvPicPr>
          <p:nvPr/>
        </p:nvPicPr>
        <p:blipFill>
          <a:blip r:embed="rId5"/>
          <a:srcRect l="16309" r="52907" b="38300"/>
          <a:stretch>
            <a:fillRect/>
          </a:stretch>
        </p:blipFill>
        <p:spPr>
          <a:xfrm>
            <a:off x="0" y="2262966"/>
            <a:ext cx="9144000" cy="459503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247" y="303617"/>
            <a:ext cx="1586357" cy="845166"/>
          </a:xfrm>
          <a:prstGeom prst="rect">
            <a:avLst/>
          </a:prstGeom>
          <a:noFill/>
        </p:spPr>
      </p:pic>
    </p:spTree>
    <p:extLst>
      <p:ext uri="{BB962C8B-B14F-4D97-AF65-F5344CB8AC3E}">
        <p14:creationId xmlns:p14="http://schemas.microsoft.com/office/powerpoint/2010/main" val="589563868"/>
      </p:ext>
    </p:extLst>
  </p:cSld>
  <p:clrMap bg1="lt1" tx1="dk1" bg2="lt2" tx2="dk2" accent1="accent1" accent2="accent2" accent3="accent3" accent4="accent4" accent5="accent5" accent6="accent6" hlink="hlink" folHlink="folHlink"/>
  <p:sldLayoutIdLst>
    <p:sldLayoutId id="2147483718" r:id="rId1"/>
    <p:sldLayoutId id="2147483719" r:id="rId2"/>
  </p:sldLayoutIdLst>
  <p:hf hdr="0" ftr="0" dt="0"/>
  <p:txStyles>
    <p:titleStyle>
      <a:lvl1pPr algn="ctr" defTabSz="457200" rtl="0" eaLnBrk="1" latinLnBrk="0" hangingPunct="1">
        <a:spcBef>
          <a:spcPct val="0"/>
        </a:spcBef>
        <a:buNone/>
        <a:defRPr sz="32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425600"/>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7"/>
          <a:stretch>
            <a:fillRect/>
          </a:stretch>
        </p:blipFill>
        <p:spPr>
          <a:xfrm>
            <a:off x="6678000" y="648000"/>
            <a:ext cx="2214000" cy="715460"/>
          </a:xfrm>
          <a:prstGeom prst="rect">
            <a:avLst/>
          </a:prstGeom>
        </p:spPr>
      </p:pic>
      <p:pic>
        <p:nvPicPr>
          <p:cNvPr id="7" name="Picture 6"/>
          <p:cNvPicPr>
            <a:picLocks/>
          </p:cNvPicPr>
          <p:nvPr/>
        </p:nvPicPr>
        <p:blipFill rotWithShape="1">
          <a:blip r:embed="rId8">
            <a:extLst>
              <a:ext uri="{28A0092B-C50C-407E-A947-70E740481C1C}">
                <a14:useLocalDpi xmlns:a14="http://schemas.microsoft.com/office/drawing/2010/main" val="0"/>
              </a:ext>
            </a:extLst>
          </a:blip>
          <a:srcRect r="76" b="29743"/>
          <a:stretch/>
        </p:blipFill>
        <p:spPr>
          <a:xfrm>
            <a:off x="6678000" y="100800"/>
            <a:ext cx="1224000" cy="468000"/>
          </a:xfrm>
          <a:prstGeom prst="rect">
            <a:avLst/>
          </a:prstGeom>
        </p:spPr>
      </p:pic>
    </p:spTree>
    <p:extLst>
      <p:ext uri="{BB962C8B-B14F-4D97-AF65-F5344CB8AC3E}">
        <p14:creationId xmlns:p14="http://schemas.microsoft.com/office/powerpoint/2010/main" val="1071152853"/>
      </p:ext>
    </p:extLst>
  </p:cSld>
  <p:clrMap bg1="lt1" tx1="dk1" bg2="lt2" tx2="dk2" accent1="accent1" accent2="accent2" accent3="accent3" accent4="accent4" accent5="accent5" accent6="accent6" hlink="hlink" folHlink="folHlink"/>
  <p:sldLayoutIdLst>
    <p:sldLayoutId id="2147483720" r:id="rId1"/>
    <p:sldLayoutId id="2147483687" r:id="rId2"/>
    <p:sldLayoutId id="2147483688" r:id="rId3"/>
    <p:sldLayoutId id="2147483721" r:id="rId4"/>
    <p:sldLayoutId id="2147483722" r:id="rId5"/>
  </p:sldLayoutIdLst>
  <p:hf hdr="0" ftr="0" dt="0"/>
  <p:txStyles>
    <p:titleStyle>
      <a:lvl1pPr algn="l" defTabSz="457200" rtl="0" eaLnBrk="1" latinLnBrk="0" hangingPunct="1">
        <a:spcBef>
          <a:spcPct val="0"/>
        </a:spcBef>
        <a:buNone/>
        <a:defRPr sz="44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51058757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1006355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48000"/>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8000" y="100800"/>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142243">
            <a:off x="4777608" y="4965948"/>
            <a:ext cx="5026748" cy="2526036"/>
          </a:xfrm>
          <a:custGeom>
            <a:avLst/>
            <a:gdLst>
              <a:gd name="connsiteX0" fmla="*/ 0 w 5026748"/>
              <a:gd name="connsiteY0" fmla="*/ 1819133 h 2526036"/>
              <a:gd name="connsiteX1" fmla="*/ 1565911 w 5026748"/>
              <a:gd name="connsiteY1" fmla="*/ 2526036 h 2526036"/>
              <a:gd name="connsiteX2" fmla="*/ 0 w 5026748"/>
              <a:gd name="connsiteY2" fmla="*/ 2526036 h 2526036"/>
              <a:gd name="connsiteX3" fmla="*/ 5026747 w 5026748"/>
              <a:gd name="connsiteY3" fmla="*/ 0 h 2526036"/>
              <a:gd name="connsiteX4" fmla="*/ 5026748 w 5026748"/>
              <a:gd name="connsiteY4" fmla="*/ 199091 h 2526036"/>
              <a:gd name="connsiteX5" fmla="*/ 3976291 w 5026748"/>
              <a:gd name="connsiteY5" fmla="*/ 2526036 h 2526036"/>
              <a:gd name="connsiteX6" fmla="*/ 3782353 w 5026748"/>
              <a:gd name="connsiteY6" fmla="*/ 2526036 h 2526036"/>
              <a:gd name="connsiteX7" fmla="*/ 0 w 5026748"/>
              <a:gd name="connsiteY7" fmla="*/ 818560 h 2526036"/>
              <a:gd name="connsiteX8" fmla="*/ 0 w 5026748"/>
              <a:gd name="connsiteY8" fmla="*/ 0 h 252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6748" h="2526036">
                <a:moveTo>
                  <a:pt x="0" y="1819133"/>
                </a:moveTo>
                <a:lnTo>
                  <a:pt x="1565911" y="2526036"/>
                </a:lnTo>
                <a:lnTo>
                  <a:pt x="0" y="2526036"/>
                </a:lnTo>
                <a:close/>
                <a:moveTo>
                  <a:pt x="5026747" y="0"/>
                </a:moveTo>
                <a:lnTo>
                  <a:pt x="5026748" y="199091"/>
                </a:lnTo>
                <a:lnTo>
                  <a:pt x="3976291" y="2526036"/>
                </a:lnTo>
                <a:lnTo>
                  <a:pt x="3782353" y="2526036"/>
                </a:lnTo>
                <a:lnTo>
                  <a:pt x="0" y="818560"/>
                </a:lnTo>
                <a:lnTo>
                  <a:pt x="0" y="0"/>
                </a:lnTo>
                <a:close/>
              </a:path>
            </a:pathLst>
          </a:custGeom>
        </p:spPr>
      </p:pic>
    </p:spTree>
    <p:extLst>
      <p:ext uri="{BB962C8B-B14F-4D97-AF65-F5344CB8AC3E}">
        <p14:creationId xmlns:p14="http://schemas.microsoft.com/office/powerpoint/2010/main" val="131252925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341434">
            <a:off x="6401804" y="5824448"/>
            <a:ext cx="3104010" cy="1559824"/>
          </a:xfrm>
          <a:custGeom>
            <a:avLst/>
            <a:gdLst>
              <a:gd name="connsiteX0" fmla="*/ 0 w 3104010"/>
              <a:gd name="connsiteY0" fmla="*/ 1174740 h 1559824"/>
              <a:gd name="connsiteX1" fmla="*/ 1004430 w 3104010"/>
              <a:gd name="connsiteY1" fmla="*/ 1559824 h 1559824"/>
              <a:gd name="connsiteX2" fmla="*/ 0 w 3104010"/>
              <a:gd name="connsiteY2" fmla="*/ 1559824 h 1559824"/>
              <a:gd name="connsiteX3" fmla="*/ 2555195 w 3104010"/>
              <a:gd name="connsiteY3" fmla="*/ 1488008 h 1559824"/>
              <a:gd name="connsiteX4" fmla="*/ 2742515 w 3104010"/>
              <a:gd name="connsiteY4" fmla="*/ 1559824 h 1559824"/>
              <a:gd name="connsiteX5" fmla="*/ 2527661 w 3104010"/>
              <a:gd name="connsiteY5" fmla="*/ 1559824 h 1559824"/>
              <a:gd name="connsiteX6" fmla="*/ 3104010 w 3104010"/>
              <a:gd name="connsiteY6" fmla="*/ 0 h 1559824"/>
              <a:gd name="connsiteX7" fmla="*/ 3104010 w 3104010"/>
              <a:gd name="connsiteY7" fmla="*/ 96975 h 1559824"/>
              <a:gd name="connsiteX8" fmla="*/ 3090484 w 3104010"/>
              <a:gd name="connsiteY8" fmla="*/ 91790 h 1559824"/>
              <a:gd name="connsiteX9" fmla="*/ 2569298 w 3104010"/>
              <a:gd name="connsiteY9" fmla="*/ 1451221 h 1559824"/>
              <a:gd name="connsiteX10" fmla="*/ 0 w 3104010"/>
              <a:gd name="connsiteY10" fmla="*/ 466189 h 1559824"/>
              <a:gd name="connsiteX11" fmla="*/ 0 w 3104010"/>
              <a:gd name="connsiteY11" fmla="*/ 0 h 155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4010" h="1559824">
                <a:moveTo>
                  <a:pt x="0" y="1174740"/>
                </a:moveTo>
                <a:lnTo>
                  <a:pt x="1004430" y="1559824"/>
                </a:lnTo>
                <a:lnTo>
                  <a:pt x="0" y="1559824"/>
                </a:lnTo>
                <a:close/>
                <a:moveTo>
                  <a:pt x="2555195" y="1488008"/>
                </a:moveTo>
                <a:lnTo>
                  <a:pt x="2742515" y="1559824"/>
                </a:lnTo>
                <a:lnTo>
                  <a:pt x="2527661" y="1559824"/>
                </a:lnTo>
                <a:close/>
                <a:moveTo>
                  <a:pt x="3104010" y="0"/>
                </a:moveTo>
                <a:lnTo>
                  <a:pt x="3104010" y="96975"/>
                </a:lnTo>
                <a:lnTo>
                  <a:pt x="3090484" y="91790"/>
                </a:lnTo>
                <a:lnTo>
                  <a:pt x="2569298" y="1451221"/>
                </a:lnTo>
                <a:lnTo>
                  <a:pt x="0" y="466189"/>
                </a:lnTo>
                <a:lnTo>
                  <a:pt x="0" y="0"/>
                </a:lnTo>
                <a:close/>
              </a:path>
            </a:pathLst>
          </a:custGeom>
        </p:spPr>
      </p:pic>
    </p:spTree>
    <p:extLst>
      <p:ext uri="{BB962C8B-B14F-4D97-AF65-F5344CB8AC3E}">
        <p14:creationId xmlns:p14="http://schemas.microsoft.com/office/powerpoint/2010/main" val="72720041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0" name="Bildobjekt 18"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142243">
            <a:off x="4777609" y="4965948"/>
            <a:ext cx="5026747" cy="2526036"/>
          </a:xfrm>
          <a:prstGeom prst="rect">
            <a:avLst/>
          </a:prstGeom>
        </p:spPr>
      </p:pic>
    </p:spTree>
    <p:extLst>
      <p:ext uri="{BB962C8B-B14F-4D97-AF65-F5344CB8AC3E}">
        <p14:creationId xmlns:p14="http://schemas.microsoft.com/office/powerpoint/2010/main" val="72793982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24" name="Picture 23"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204075">
            <a:off x="5972594" y="5537589"/>
            <a:ext cx="3626348" cy="1822309"/>
          </a:xfrm>
          <a:custGeom>
            <a:avLst/>
            <a:gdLst>
              <a:gd name="connsiteX0" fmla="*/ 3626348 w 3626348"/>
              <a:gd name="connsiteY0" fmla="*/ 0 h 1822309"/>
              <a:gd name="connsiteX1" fmla="*/ 3626348 w 3626348"/>
              <a:gd name="connsiteY1" fmla="*/ 132646 h 1822309"/>
              <a:gd name="connsiteX2" fmla="*/ 2899873 w 3626348"/>
              <a:gd name="connsiteY2" fmla="*/ 1822309 h 1822309"/>
              <a:gd name="connsiteX3" fmla="*/ 2896258 w 3626348"/>
              <a:gd name="connsiteY3" fmla="*/ 1822309 h 1822309"/>
              <a:gd name="connsiteX4" fmla="*/ 0 w 3626348"/>
              <a:gd name="connsiteY4" fmla="*/ 577055 h 1822309"/>
              <a:gd name="connsiteX5" fmla="*/ 0 w 3626348"/>
              <a:gd name="connsiteY5" fmla="*/ 0 h 182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6348" h="1822309">
                <a:moveTo>
                  <a:pt x="3626348" y="0"/>
                </a:moveTo>
                <a:lnTo>
                  <a:pt x="3626348" y="132646"/>
                </a:lnTo>
                <a:lnTo>
                  <a:pt x="2899873" y="1822309"/>
                </a:lnTo>
                <a:lnTo>
                  <a:pt x="2896258" y="1822309"/>
                </a:lnTo>
                <a:lnTo>
                  <a:pt x="0" y="577055"/>
                </a:lnTo>
                <a:lnTo>
                  <a:pt x="0" y="0"/>
                </a:lnTo>
                <a:close/>
              </a:path>
            </a:pathLst>
          </a:custGeom>
        </p:spPr>
      </p:pic>
    </p:spTree>
    <p:extLst>
      <p:ext uri="{BB962C8B-B14F-4D97-AF65-F5344CB8AC3E}">
        <p14:creationId xmlns:p14="http://schemas.microsoft.com/office/powerpoint/2010/main" val="27035223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5"/>
          <a:stretch>
            <a:fillRect/>
          </a:stretch>
        </p:blipFill>
        <p:spPr>
          <a:xfrm>
            <a:off x="0" y="2835062"/>
            <a:ext cx="9144000" cy="4022938"/>
          </a:xfrm>
          <a:prstGeom prst="rect">
            <a:avLst/>
          </a:prstGeom>
        </p:spPr>
      </p:pic>
      <p:cxnSp>
        <p:nvCxnSpPr>
          <p:cNvPr id="8" name="Rak 7"/>
          <p:cNvCxnSpPr/>
          <p:nvPr/>
        </p:nvCxnSpPr>
        <p:spPr>
          <a:xfrm>
            <a:off x="252000" y="1649586"/>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6"/>
          <a:stretch>
            <a:fillRect/>
          </a:stretch>
        </p:blipFill>
        <p:spPr>
          <a:xfrm>
            <a:off x="6737329" y="662235"/>
            <a:ext cx="2154671" cy="69628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000" y="587796"/>
            <a:ext cx="1633079" cy="845166"/>
          </a:xfrm>
          <a:prstGeom prst="rect">
            <a:avLst/>
          </a:prstGeom>
        </p:spPr>
      </p:pic>
    </p:spTree>
    <p:extLst>
      <p:ext uri="{BB962C8B-B14F-4D97-AF65-F5344CB8AC3E}">
        <p14:creationId xmlns:p14="http://schemas.microsoft.com/office/powerpoint/2010/main" val="188213385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Lst>
  <p:hf hdr="0" ftr="0" dt="0"/>
  <p:txStyles>
    <p:titleStyle>
      <a:lvl1pPr algn="ctr" defTabSz="457200" rtl="0" eaLnBrk="1" latinLnBrk="0" hangingPunct="1">
        <a:spcBef>
          <a:spcPct val="0"/>
        </a:spcBef>
        <a:buNone/>
        <a:defRPr sz="3200" b="1" i="0" kern="1200">
          <a:solidFill>
            <a:schemeClr val="tx1"/>
          </a:solidFill>
          <a:latin typeface="Century Gothic" charset="0"/>
          <a:ea typeface="Century Gothic" charset="0"/>
          <a:cs typeface="Century Gothic"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1pPr>
      <a:lvl2pPr marL="742950" indent="-28575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2pPr>
      <a:lvl3pPr marL="11430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3pPr>
      <a:lvl4pPr marL="16002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4pPr>
      <a:lvl5pPr marL="20574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www.researchgate.net/publication/260119313_Library_construction_for_next-generation_sequencing_Overviews_and_challenge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watch?v=fCd6B5HRaZ8" TargetMode="Externa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tshållare för innehåll 7">
            <a:extLst>
              <a:ext uri="{FF2B5EF4-FFF2-40B4-BE49-F238E27FC236}">
                <a16:creationId xmlns:a16="http://schemas.microsoft.com/office/drawing/2014/main" id="{36D0A602-77EA-FB40-B120-D7BDB3BFBB00}"/>
              </a:ext>
            </a:extLst>
          </p:cNvPr>
          <p:cNvSpPr>
            <a:spLocks noGrp="1"/>
          </p:cNvSpPr>
          <p:nvPr>
            <p:ph idx="1"/>
          </p:nvPr>
        </p:nvSpPr>
        <p:spPr>
          <a:xfrm>
            <a:off x="251992" y="2994708"/>
            <a:ext cx="6951877" cy="2294866"/>
          </a:xfrm>
        </p:spPr>
        <p:txBody>
          <a:bodyPr/>
          <a:lstStyle/>
          <a:p>
            <a:pPr marL="0" indent="0">
              <a:buNone/>
            </a:pPr>
            <a:r>
              <a:rPr lang="en-GB" dirty="0" err="1"/>
              <a:t>Malin</a:t>
            </a:r>
            <a:r>
              <a:rPr lang="en-GB" dirty="0"/>
              <a:t> Larsson</a:t>
            </a:r>
          </a:p>
          <a:p>
            <a:pPr marL="0" indent="0">
              <a:buNone/>
            </a:pPr>
            <a:r>
              <a:rPr lang="en-GB" dirty="0" err="1"/>
              <a:t>Malin.Larsson@nbis.se</a:t>
            </a:r>
            <a:endParaRPr lang="en-GB" dirty="0"/>
          </a:p>
        </p:txBody>
      </p:sp>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Variant Calling Workflow</a:t>
            </a:r>
          </a:p>
        </p:txBody>
      </p:sp>
    </p:spTree>
    <p:extLst>
      <p:ext uri="{BB962C8B-B14F-4D97-AF65-F5344CB8AC3E}">
        <p14:creationId xmlns:p14="http://schemas.microsoft.com/office/powerpoint/2010/main" val="557307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52000" y="637816"/>
            <a:ext cx="6242400" cy="745200"/>
          </a:xfrm>
        </p:spPr>
        <p:txBody>
          <a:bodyPr/>
          <a:lstStyle/>
          <a:p>
            <a:r>
              <a:rPr lang="en-GB" sz="2800" dirty="0"/>
              <a:t>Basic variant calling in one sample</a:t>
            </a:r>
          </a:p>
        </p:txBody>
      </p:sp>
      <p:graphicFrame>
        <p:nvGraphicFramePr>
          <p:cNvPr id="4" name="Content Placeholder 3">
            <a:extLst>
              <a:ext uri="{FF2B5EF4-FFF2-40B4-BE49-F238E27FC236}">
                <a16:creationId xmlns:a16="http://schemas.microsoft.com/office/drawing/2014/main" id="{A2223707-F764-4140-A370-E330EAA4B80B}"/>
              </a:ext>
            </a:extLst>
          </p:cNvPr>
          <p:cNvGraphicFramePr>
            <a:graphicFrameLocks noGrp="1"/>
          </p:cNvGraphicFramePr>
          <p:nvPr>
            <p:ph idx="1"/>
            <p:extLst/>
          </p:nvPr>
        </p:nvGraphicFramePr>
        <p:xfrm>
          <a:off x="252413" y="1576388"/>
          <a:ext cx="8639175" cy="462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0179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FastQC</a:t>
            </a:r>
            <a:endParaRPr lang="en-US" dirty="0">
              <a:latin typeface="Monaco" charset="0"/>
              <a:ea typeface="Monaco" charset="0"/>
              <a:cs typeface="Monaco" charset="0"/>
            </a:endParaRPr>
          </a:p>
          <a:p>
            <a:pPr marL="0" indent="0">
              <a:buNone/>
            </a:pPr>
            <a:endParaRPr lang="en-US" dirty="0"/>
          </a:p>
          <a:p>
            <a:pPr marL="0" indent="0">
              <a:buNone/>
            </a:pPr>
            <a:r>
              <a:rPr lang="en-US" dirty="0"/>
              <a:t>Bad qualities:					   	   Good qualities:</a:t>
            </a:r>
          </a:p>
        </p:txBody>
      </p:sp>
      <p:sp>
        <p:nvSpPr>
          <p:cNvPr id="3" name="Title 2"/>
          <p:cNvSpPr>
            <a:spLocks noGrp="1"/>
          </p:cNvSpPr>
          <p:nvPr>
            <p:ph type="title"/>
          </p:nvPr>
        </p:nvSpPr>
        <p:spPr/>
        <p:txBody>
          <a:bodyPr/>
          <a:lstStyle/>
          <a:p>
            <a:r>
              <a:rPr lang="en-US" dirty="0"/>
              <a:t>Quality control</a:t>
            </a:r>
          </a:p>
        </p:txBody>
      </p:sp>
      <p:pic>
        <p:nvPicPr>
          <p:cNvPr id="4" name="Picture 3" descr="fastqc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2761200"/>
            <a:ext cx="4252801" cy="3189600"/>
          </a:xfrm>
          <a:prstGeom prst="rect">
            <a:avLst/>
          </a:prstGeom>
          <a:ln>
            <a:solidFill>
              <a:schemeClr val="tx1"/>
            </a:solidFill>
          </a:ln>
        </p:spPr>
      </p:pic>
      <p:pic>
        <p:nvPicPr>
          <p:cNvPr id="5" name="Picture 4" descr="fastqc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523" y="2759978"/>
            <a:ext cx="4257601" cy="3193200"/>
          </a:xfrm>
          <a:prstGeom prst="rect">
            <a:avLst/>
          </a:prstGeom>
          <a:ln>
            <a:solidFill>
              <a:schemeClr val="tx1"/>
            </a:solidFill>
          </a:ln>
        </p:spPr>
      </p:pic>
    </p:spTree>
    <p:extLst>
      <p:ext uri="{BB962C8B-B14F-4D97-AF65-F5344CB8AC3E}">
        <p14:creationId xmlns:p14="http://schemas.microsoft.com/office/powerpoint/2010/main" val="191699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52000" y="637816"/>
            <a:ext cx="6242400" cy="745200"/>
          </a:xfrm>
        </p:spPr>
        <p:txBody>
          <a:bodyPr/>
          <a:lstStyle/>
          <a:p>
            <a:r>
              <a:rPr lang="en-GB" sz="2800" dirty="0"/>
              <a:t>Basic variant calling in one sample</a:t>
            </a:r>
          </a:p>
        </p:txBody>
      </p:sp>
      <p:graphicFrame>
        <p:nvGraphicFramePr>
          <p:cNvPr id="4" name="Content Placeholder 3">
            <a:extLst>
              <a:ext uri="{FF2B5EF4-FFF2-40B4-BE49-F238E27FC236}">
                <a16:creationId xmlns:a16="http://schemas.microsoft.com/office/drawing/2014/main" id="{A2223707-F764-4140-A370-E330EAA4B80B}"/>
              </a:ext>
            </a:extLst>
          </p:cNvPr>
          <p:cNvGraphicFramePr>
            <a:graphicFrameLocks noGrp="1"/>
          </p:cNvGraphicFramePr>
          <p:nvPr>
            <p:ph idx="1"/>
            <p:extLst>
              <p:ext uri="{D42A27DB-BD31-4B8C-83A1-F6EECF244321}">
                <p14:modId xmlns:p14="http://schemas.microsoft.com/office/powerpoint/2010/main" val="1024214424"/>
              </p:ext>
            </p:extLst>
          </p:nvPr>
        </p:nvGraphicFramePr>
        <p:xfrm>
          <a:off x="252413" y="1576388"/>
          <a:ext cx="8639175" cy="462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2324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9"/>
            <a:ext cx="4873673" cy="4966613"/>
          </a:xfrm>
        </p:spPr>
        <p:txBody>
          <a:bodyPr/>
          <a:lstStyle/>
          <a:p>
            <a:r>
              <a:rPr lang="en-US" dirty="0"/>
              <a:t>Genome Reference Consortium</a:t>
            </a:r>
          </a:p>
          <a:p>
            <a:r>
              <a:rPr lang="en-US" dirty="0"/>
              <a:t>A mosaic nucleic acid sequence</a:t>
            </a:r>
          </a:p>
          <a:p>
            <a:pPr lvl="1"/>
            <a:r>
              <a:rPr lang="en-US" sz="1600" dirty="0">
                <a:cs typeface="Courier"/>
              </a:rPr>
              <a:t>...GTGCGTAGACTGCTAGATCGAAGA...</a:t>
            </a:r>
            <a:endParaRPr lang="en-US" dirty="0">
              <a:cs typeface="Courier"/>
            </a:endParaRPr>
          </a:p>
          <a:p>
            <a:pPr lvl="1"/>
            <a:endParaRPr lang="en-US" dirty="0">
              <a:cs typeface="Courier"/>
            </a:endParaRPr>
          </a:p>
          <a:p>
            <a:pPr lvl="1"/>
            <a:endParaRPr lang="en-US" dirty="0">
              <a:cs typeface="Courier"/>
            </a:endParaRPr>
          </a:p>
          <a:p>
            <a:pPr lvl="1"/>
            <a:endParaRPr lang="en-US" dirty="0">
              <a:cs typeface="Courier"/>
            </a:endParaRPr>
          </a:p>
          <a:p>
            <a:r>
              <a:rPr lang="en-US" dirty="0">
                <a:cs typeface="Courier"/>
              </a:rPr>
              <a:t>What changes between versions?</a:t>
            </a:r>
          </a:p>
          <a:p>
            <a:pPr lvl="1"/>
            <a:r>
              <a:rPr lang="en-US" dirty="0">
                <a:cs typeface="Courier"/>
              </a:rPr>
              <a:t>First version: 150,000 gaps</a:t>
            </a:r>
          </a:p>
          <a:p>
            <a:pPr lvl="1"/>
            <a:r>
              <a:rPr lang="en-US" dirty="0">
                <a:cs typeface="Courier"/>
              </a:rPr>
              <a:t>HG19: 250 gaps</a:t>
            </a:r>
          </a:p>
        </p:txBody>
      </p:sp>
      <p:sp>
        <p:nvSpPr>
          <p:cNvPr id="3" name="Title 2"/>
          <p:cNvSpPr>
            <a:spLocks noGrp="1"/>
          </p:cNvSpPr>
          <p:nvPr>
            <p:ph type="title"/>
          </p:nvPr>
        </p:nvSpPr>
        <p:spPr/>
        <p:txBody>
          <a:bodyPr/>
          <a:lstStyle/>
          <a:p>
            <a:r>
              <a:rPr lang="en-US" dirty="0"/>
              <a:t>Reference genome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755" y="1576800"/>
            <a:ext cx="3352186" cy="4123189"/>
          </a:xfrm>
          <a:prstGeom prst="rect">
            <a:avLst/>
          </a:prstGeom>
        </p:spPr>
      </p:pic>
    </p:spTree>
    <p:extLst>
      <p:ext uri="{BB962C8B-B14F-4D97-AF65-F5344CB8AC3E}">
        <p14:creationId xmlns:p14="http://schemas.microsoft.com/office/powerpoint/2010/main" val="1324163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a:p>
            <a:pPr marL="0" indent="0">
              <a:buNone/>
            </a:pPr>
            <a:endParaRPr lang="en-US" dirty="0"/>
          </a:p>
          <a:p>
            <a:pPr marL="0" lvl="0" indent="0">
              <a:buNone/>
            </a:pPr>
            <a:r>
              <a:rPr lang="en-US" dirty="0">
                <a:solidFill>
                  <a:srgbClr val="FF0000"/>
                </a:solidFill>
                <a:ea typeface="Courier"/>
                <a:cs typeface="Courier"/>
                <a:sym typeface="Courier"/>
              </a:rPr>
              <a:t>Read			TCGATCC</a:t>
            </a:r>
          </a:p>
          <a:p>
            <a:pPr marL="0" lvl="0" indent="0">
              <a:buNone/>
            </a:pPr>
            <a:r>
              <a:rPr lang="en-US" dirty="0">
                <a:ea typeface="Courier"/>
                <a:cs typeface="Courier"/>
                <a:sym typeface="Courier"/>
              </a:rPr>
              <a:t>Reference		GACCTCA</a:t>
            </a:r>
            <a:r>
              <a:rPr lang="en-US" dirty="0">
                <a:solidFill>
                  <a:srgbClr val="FF0000"/>
                </a:solidFill>
                <a:ea typeface="Courier"/>
                <a:cs typeface="Courier"/>
                <a:sym typeface="Courier"/>
              </a:rPr>
              <a:t>TCGATCC</a:t>
            </a:r>
            <a:r>
              <a:rPr lang="en-US" dirty="0">
                <a:ea typeface="Courier"/>
                <a:cs typeface="Courier"/>
                <a:sym typeface="Courier"/>
              </a:rPr>
              <a:t>CACTG</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a:t>Alignment</a:t>
            </a:r>
          </a:p>
        </p:txBody>
      </p:sp>
    </p:spTree>
    <p:extLst>
      <p:ext uri="{BB962C8B-B14F-4D97-AF65-F5344CB8AC3E}">
        <p14:creationId xmlns:p14="http://schemas.microsoft.com/office/powerpoint/2010/main" val="4231588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a:p>
            <a:pPr marL="0" indent="0">
              <a:buNone/>
            </a:pPr>
            <a:endParaRPr lang="en-US" dirty="0"/>
          </a:p>
          <a:p>
            <a:pPr marL="0" lvl="0" indent="0">
              <a:buNone/>
            </a:pPr>
            <a:r>
              <a:rPr lang="en-US" dirty="0">
                <a:solidFill>
                  <a:srgbClr val="FF0000"/>
                </a:solidFill>
                <a:ea typeface="Courier"/>
                <a:cs typeface="Courier"/>
                <a:sym typeface="Courier"/>
              </a:rPr>
              <a:t>Read			TCGATCC</a:t>
            </a:r>
          </a:p>
          <a:p>
            <a:pPr marL="0" lvl="0" indent="0">
              <a:buNone/>
            </a:pPr>
            <a:r>
              <a:rPr lang="en-US" dirty="0">
                <a:ea typeface="Courier"/>
                <a:cs typeface="Courier"/>
                <a:sym typeface="Courier"/>
              </a:rPr>
              <a:t>Reference		GACCTCA</a:t>
            </a:r>
            <a:r>
              <a:rPr lang="en-US" dirty="0">
                <a:solidFill>
                  <a:srgbClr val="FF0000"/>
                </a:solidFill>
                <a:ea typeface="Courier"/>
                <a:cs typeface="Courier"/>
                <a:sym typeface="Courier"/>
              </a:rPr>
              <a:t>TCGATCC</a:t>
            </a:r>
            <a:r>
              <a:rPr lang="en-US" dirty="0">
                <a:ea typeface="Courier"/>
                <a:cs typeface="Courier"/>
                <a:sym typeface="Courier"/>
              </a:rPr>
              <a:t>CACTG</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lvl="0" indent="0">
              <a:buNone/>
            </a:pPr>
            <a:r>
              <a:rPr lang="en-US" dirty="0">
                <a:solidFill>
                  <a:srgbClr val="FF0000"/>
                </a:solidFill>
                <a:ea typeface="Monaco" charset="0"/>
                <a:cs typeface="Monaco" charset="0"/>
                <a:sym typeface="Courier"/>
              </a:rPr>
              <a:t>Read					      TCGATCC</a:t>
            </a:r>
          </a:p>
          <a:p>
            <a:pPr marL="0" lvl="0" indent="0">
              <a:buNone/>
            </a:pPr>
            <a:r>
              <a:rPr lang="en-US" dirty="0">
                <a:ea typeface="Monaco" charset="0"/>
                <a:cs typeface="Monaco" charset="0"/>
                <a:sym typeface="Courier"/>
              </a:rPr>
              <a:t>Reference		GACCTCA</a:t>
            </a:r>
            <a:r>
              <a:rPr lang="en-US" dirty="0">
                <a:solidFill>
                  <a:srgbClr val="FF0000"/>
                </a:solidFill>
                <a:ea typeface="Monaco" charset="0"/>
                <a:cs typeface="Monaco" charset="0"/>
                <a:sym typeface="Courier"/>
              </a:rPr>
              <a:t>TCGATCC</a:t>
            </a:r>
            <a:r>
              <a:rPr lang="en-US" dirty="0">
                <a:ea typeface="Monaco" charset="0"/>
                <a:cs typeface="Monaco" charset="0"/>
                <a:sym typeface="Courier"/>
              </a:rPr>
              <a:t>CACTG</a:t>
            </a:r>
            <a:endParaRPr lang="en-US" dirty="0">
              <a:ea typeface="Monaco" charset="0"/>
              <a:cs typeface="Monaco" charset="0"/>
            </a:endParaRPr>
          </a:p>
        </p:txBody>
      </p:sp>
      <p:sp>
        <p:nvSpPr>
          <p:cNvPr id="3" name="Title 2"/>
          <p:cNvSpPr>
            <a:spLocks noGrp="1"/>
          </p:cNvSpPr>
          <p:nvPr>
            <p:ph type="title"/>
          </p:nvPr>
        </p:nvSpPr>
        <p:spPr/>
        <p:txBody>
          <a:bodyPr/>
          <a:lstStyle/>
          <a:p>
            <a:r>
              <a:rPr lang="en-US" dirty="0"/>
              <a:t>Alignment</a:t>
            </a:r>
          </a:p>
        </p:txBody>
      </p:sp>
    </p:spTree>
    <p:extLst>
      <p:ext uri="{BB962C8B-B14F-4D97-AF65-F5344CB8AC3E}">
        <p14:creationId xmlns:p14="http://schemas.microsoft.com/office/powerpoint/2010/main" val="3018002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spTree>
    <p:extLst>
      <p:ext uri="{BB962C8B-B14F-4D97-AF65-F5344CB8AC3E}">
        <p14:creationId xmlns:p14="http://schemas.microsoft.com/office/powerpoint/2010/main" val="3023189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cxnSp>
        <p:nvCxnSpPr>
          <p:cNvPr id="6" name="Straight Arrow Connector 5"/>
          <p:cNvCxnSpPr/>
          <p:nvPr/>
        </p:nvCxnSpPr>
        <p:spPr>
          <a:xfrm>
            <a:off x="444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44617" y="4933584"/>
            <a:ext cx="1736521" cy="369332"/>
          </a:xfrm>
          <a:prstGeom prst="rect">
            <a:avLst/>
          </a:prstGeom>
          <a:noFill/>
        </p:spPr>
        <p:txBody>
          <a:bodyPr wrap="square" rtlCol="0">
            <a:spAutoFit/>
          </a:bodyPr>
          <a:lstStyle/>
          <a:p>
            <a:r>
              <a:rPr lang="en-US"/>
              <a:t>Coverage</a:t>
            </a:r>
          </a:p>
        </p:txBody>
      </p:sp>
    </p:spTree>
    <p:extLst>
      <p:ext uri="{BB962C8B-B14F-4D97-AF65-F5344CB8AC3E}">
        <p14:creationId xmlns:p14="http://schemas.microsoft.com/office/powerpoint/2010/main" val="4084943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Output from mapping - Sam format</a:t>
            </a:r>
          </a:p>
        </p:txBody>
      </p:sp>
      <p:sp>
        <p:nvSpPr>
          <p:cNvPr id="7" name="Shape 342"/>
          <p:cNvSpPr txBox="1">
            <a:spLocks/>
          </p:cNvSpPr>
          <p:nvPr/>
        </p:nvSpPr>
        <p:spPr>
          <a:xfrm>
            <a:off x="521732" y="1591764"/>
            <a:ext cx="8131614" cy="3828112"/>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Font typeface="Arial"/>
              <a:buNone/>
              <a:defRPr sz="1800"/>
            </a:pPr>
            <a:r>
              <a:rPr lang="en-US" sz="1472" dirty="0">
                <a:solidFill>
                  <a:srgbClr val="0000FF"/>
                </a:solidFill>
              </a:rPr>
              <a:t>HEADER SECTION</a:t>
            </a:r>
          </a:p>
          <a:p>
            <a:pPr marL="0" indent="0" defTabSz="420623">
              <a:buFont typeface="Arial"/>
              <a:buNone/>
              <a:defRPr sz="1800"/>
            </a:pP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@HD	VN:1.6	</a:t>
            </a:r>
            <a:r>
              <a:rPr lang="en-US" sz="920" dirty="0" err="1">
                <a:latin typeface="Courier"/>
                <a:ea typeface="Courier"/>
                <a:cs typeface="Courier"/>
                <a:sym typeface="Courier"/>
              </a:rPr>
              <a:t>SO:coordinate</a:t>
            </a: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@SQ	SN:2	LN:243199373</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ID:bwa</a:t>
            </a:r>
            <a:r>
              <a:rPr lang="en-US" sz="920" dirty="0">
                <a:latin typeface="Courier"/>
                <a:ea typeface="Courier"/>
                <a:cs typeface="Courier"/>
                <a:sym typeface="Courier"/>
              </a:rPr>
              <a:t>	</a:t>
            </a:r>
            <a:r>
              <a:rPr lang="en-US" sz="920" dirty="0" err="1">
                <a:latin typeface="Courier"/>
                <a:ea typeface="Courier"/>
                <a:cs typeface="Courier"/>
                <a:sym typeface="Courier"/>
              </a:rPr>
              <a:t>PN:bwa</a:t>
            </a:r>
            <a:r>
              <a:rPr lang="en-US" sz="920" dirty="0">
                <a:latin typeface="Courier"/>
                <a:ea typeface="Courier"/>
                <a:cs typeface="Courier"/>
                <a:sym typeface="Courier"/>
              </a:rPr>
              <a:t>	VN:0.7.17-r1188	</a:t>
            </a:r>
            <a:r>
              <a:rPr lang="en-US" sz="920" dirty="0" err="1">
                <a:latin typeface="Courier"/>
                <a:ea typeface="Courier"/>
                <a:cs typeface="Courier"/>
                <a:sym typeface="Courier"/>
              </a:rPr>
              <a:t>CL:bwa</a:t>
            </a:r>
            <a:r>
              <a:rPr lang="en-US" sz="920" dirty="0">
                <a:latin typeface="Courier"/>
                <a:ea typeface="Courier"/>
                <a:cs typeface="Courier"/>
                <a:sym typeface="Courier"/>
              </a:rPr>
              <a:t> mem -t 1 human_g1k_v37_chr2.fasta HG00097_1.fq HG00097_2.fq</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ID:samtools</a:t>
            </a:r>
            <a:r>
              <a:rPr lang="en-US" sz="920" dirty="0">
                <a:latin typeface="Courier"/>
                <a:ea typeface="Courier"/>
                <a:cs typeface="Courier"/>
                <a:sym typeface="Courier"/>
              </a:rPr>
              <a:t>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PP:bwa</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sort</a:t>
            </a:r>
          </a:p>
          <a:p>
            <a:pPr marL="0" indent="0" defTabSz="420623">
              <a:buNone/>
              <a:defRPr sz="1800"/>
            </a:pPr>
            <a:r>
              <a:rPr lang="en-US" sz="920" dirty="0">
                <a:latin typeface="Courier"/>
                <a:ea typeface="Courier"/>
                <a:cs typeface="Courier"/>
                <a:sym typeface="Courier"/>
              </a:rPr>
              <a:t>@PG	ID:samtools.1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PP:samtools</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view -H HG00097.bam</a:t>
            </a:r>
          </a:p>
          <a:p>
            <a:pPr marL="0" indent="0" defTabSz="420623">
              <a:buFont typeface="Arial"/>
              <a:buNone/>
              <a:defRPr sz="1800"/>
            </a:pPr>
            <a:endParaRPr lang="en-US" sz="1472" dirty="0">
              <a:solidFill>
                <a:srgbClr val="0000FF"/>
              </a:solidFill>
            </a:endParaRPr>
          </a:p>
          <a:p>
            <a:pPr marL="0" indent="0" defTabSz="420623">
              <a:spcBef>
                <a:spcPts val="300"/>
              </a:spcBef>
              <a:buFont typeface="Arial"/>
              <a:buNone/>
              <a:defRPr sz="1800"/>
            </a:pPr>
            <a:r>
              <a:rPr lang="en-US" sz="1472" dirty="0">
                <a:solidFill>
                  <a:srgbClr val="0000FF"/>
                </a:solidFill>
              </a:rPr>
              <a:t>ALIGNMENT SECTION</a:t>
            </a:r>
          </a:p>
          <a:p>
            <a:pPr marL="0" indent="0" defTabSz="420623">
              <a:spcBef>
                <a:spcPts val="300"/>
              </a:spcBef>
              <a:buFont typeface="Arial"/>
              <a:buNone/>
              <a:defRPr sz="1800"/>
            </a:pPr>
            <a:endParaRPr lang="en-US" sz="1472" dirty="0">
              <a:solidFill>
                <a:srgbClr val="0000FF"/>
              </a:solidFill>
            </a:endParaRPr>
          </a:p>
          <a:p>
            <a:pPr marL="0" indent="0" defTabSz="420623">
              <a:buNone/>
              <a:defRPr sz="1800"/>
            </a:pPr>
            <a:r>
              <a:rPr lang="en-US" sz="800" dirty="0">
                <a:latin typeface="Courier"/>
                <a:ea typeface="Courier"/>
                <a:cs typeface="Courier"/>
                <a:sym typeface="Courier"/>
              </a:rPr>
              <a:t>Read_001	99	2	3843448	0	101M	=	3843625	278	TTTGGTTCCATATGAACTTT		0F&lt;BFB&lt;FFFBFBFFFBFBB	</a:t>
            </a:r>
          </a:p>
          <a:p>
            <a:pPr marL="0" indent="0" defTabSz="420623">
              <a:buNone/>
              <a:defRPr sz="1800"/>
            </a:pPr>
            <a:r>
              <a:rPr lang="en-US" sz="800" dirty="0">
                <a:latin typeface="Courier"/>
                <a:ea typeface="Courier"/>
                <a:cs typeface="Courier"/>
                <a:sym typeface="Courier"/>
              </a:rPr>
              <a:t>Read_001	147	2	3843625	0	101M	=	3843448	-278	TTATTTCATTGAGCAGTGGT		FBBI7IIFIB&lt;BBBB&lt;BBFF	</a:t>
            </a:r>
          </a:p>
          <a:p>
            <a:pPr marL="0" indent="0" defTabSz="420623">
              <a:buNone/>
              <a:defRPr sz="1800"/>
            </a:pPr>
            <a:r>
              <a:rPr lang="en-US" sz="800" dirty="0">
                <a:latin typeface="Courier"/>
                <a:ea typeface="Courier"/>
                <a:cs typeface="Courier"/>
                <a:sym typeface="Courier"/>
              </a:rPr>
              <a:t>Read_002	163	2	4210055	0	101M	=	4210377	423	TGGTACCAAAACAGAGATAT		0IIFBFFFIIIFFIFFFBBF	</a:t>
            </a:r>
          </a:p>
          <a:p>
            <a:pPr marL="0" indent="0" defTabSz="420623">
              <a:buNone/>
              <a:defRPr sz="1800"/>
            </a:pPr>
            <a:r>
              <a:rPr lang="en-US" sz="800" dirty="0">
                <a:latin typeface="Courier"/>
                <a:ea typeface="Courier"/>
                <a:cs typeface="Courier"/>
                <a:sym typeface="Courier"/>
              </a:rPr>
              <a:t>Read_003	99	2	4210066	0	101M	=	4210317	352	CAGAGATATAGATCAATGGA 	0IIFFFIFFFIFIFIIIIIF</a:t>
            </a:r>
          </a:p>
        </p:txBody>
      </p:sp>
      <p:sp>
        <p:nvSpPr>
          <p:cNvPr id="8" name="Shape 343"/>
          <p:cNvSpPr/>
          <p:nvPr/>
        </p:nvSpPr>
        <p:spPr>
          <a:xfrm>
            <a:off x="530780" y="5636441"/>
            <a:ext cx="2480049" cy="92333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lvl="0"/>
            <a:r>
              <a:rPr lang="sv-SE" dirty="0"/>
              <a:t>Read </a:t>
            </a:r>
            <a:r>
              <a:rPr dirty="0" err="1"/>
              <a:t>nam</a:t>
            </a:r>
            <a:r>
              <a:rPr lang="sv-SE" dirty="0"/>
              <a:t>e</a:t>
            </a:r>
          </a:p>
          <a:p>
            <a:pPr lvl="0"/>
            <a:r>
              <a:rPr lang="sv-SE" dirty="0"/>
              <a:t>(</a:t>
            </a:r>
            <a:r>
              <a:rPr lang="sv-SE" dirty="0" err="1"/>
              <a:t>usually</a:t>
            </a:r>
            <a:r>
              <a:rPr lang="sv-SE" dirty="0"/>
              <a:t> </a:t>
            </a:r>
            <a:r>
              <a:rPr lang="sv-SE" dirty="0" err="1"/>
              <a:t>more</a:t>
            </a:r>
            <a:r>
              <a:rPr lang="sv-SE" dirty="0"/>
              <a:t> </a:t>
            </a:r>
            <a:r>
              <a:rPr lang="sv-SE" dirty="0" err="1"/>
              <a:t>complicated</a:t>
            </a:r>
            <a:r>
              <a:rPr lang="sv-SE" dirty="0"/>
              <a:t>)</a:t>
            </a:r>
          </a:p>
        </p:txBody>
      </p:sp>
      <p:sp>
        <p:nvSpPr>
          <p:cNvPr id="12" name="TextBox 11"/>
          <p:cNvSpPr txBox="1"/>
          <p:nvPr/>
        </p:nvSpPr>
        <p:spPr>
          <a:xfrm>
            <a:off x="2203882" y="4914483"/>
            <a:ext cx="1531902" cy="369332"/>
          </a:xfrm>
          <a:prstGeom prst="rect">
            <a:avLst/>
          </a:prstGeom>
          <a:noFill/>
        </p:spPr>
        <p:txBody>
          <a:bodyPr wrap="none" rtlCol="0">
            <a:spAutoFit/>
          </a:bodyPr>
          <a:lstStyle/>
          <a:p>
            <a:r>
              <a:rPr lang="en-US" dirty="0"/>
              <a:t>Start position</a:t>
            </a:r>
          </a:p>
        </p:txBody>
      </p:sp>
      <p:sp>
        <p:nvSpPr>
          <p:cNvPr id="13" name="TextBox 12"/>
          <p:cNvSpPr txBox="1"/>
          <p:nvPr/>
        </p:nvSpPr>
        <p:spPr>
          <a:xfrm>
            <a:off x="5852446" y="5219700"/>
            <a:ext cx="1224314" cy="369332"/>
          </a:xfrm>
          <a:prstGeom prst="rect">
            <a:avLst/>
          </a:prstGeom>
          <a:noFill/>
        </p:spPr>
        <p:txBody>
          <a:bodyPr wrap="none" rtlCol="0">
            <a:spAutoFit/>
          </a:bodyPr>
          <a:lstStyle/>
          <a:p>
            <a:r>
              <a:rPr lang="en-US" dirty="0"/>
              <a:t>Sequence</a:t>
            </a:r>
          </a:p>
        </p:txBody>
      </p:sp>
      <p:sp>
        <p:nvSpPr>
          <p:cNvPr id="14" name="TextBox 13"/>
          <p:cNvSpPr txBox="1"/>
          <p:nvPr/>
        </p:nvSpPr>
        <p:spPr>
          <a:xfrm>
            <a:off x="7129808" y="4946649"/>
            <a:ext cx="903087" cy="369332"/>
          </a:xfrm>
          <a:prstGeom prst="rect">
            <a:avLst/>
          </a:prstGeom>
          <a:noFill/>
        </p:spPr>
        <p:txBody>
          <a:bodyPr wrap="none" rtlCol="0">
            <a:spAutoFit/>
          </a:bodyPr>
          <a:lstStyle/>
          <a:p>
            <a:r>
              <a:rPr lang="en-US" dirty="0"/>
              <a:t>Quality</a:t>
            </a:r>
          </a:p>
        </p:txBody>
      </p:sp>
      <p:sp>
        <p:nvSpPr>
          <p:cNvPr id="15" name="Shape 348"/>
          <p:cNvSpPr/>
          <p:nvPr/>
        </p:nvSpPr>
        <p:spPr>
          <a:xfrm flipH="1" flipV="1">
            <a:off x="7475135" y="4258691"/>
            <a:ext cx="4546" cy="68795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7" name="Shape 344">
            <a:extLst>
              <a:ext uri="{FF2B5EF4-FFF2-40B4-BE49-F238E27FC236}">
                <a16:creationId xmlns:a16="http://schemas.microsoft.com/office/drawing/2014/main" id="{8D9973B2-EFEF-6249-9C36-AE181285E2C3}"/>
              </a:ext>
            </a:extLst>
          </p:cNvPr>
          <p:cNvSpPr/>
          <p:nvPr/>
        </p:nvSpPr>
        <p:spPr>
          <a:xfrm flipH="1" flipV="1">
            <a:off x="800513" y="4239982"/>
            <a:ext cx="11667" cy="1396459"/>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8" name="Shape 345">
            <a:extLst>
              <a:ext uri="{FF2B5EF4-FFF2-40B4-BE49-F238E27FC236}">
                <a16:creationId xmlns:a16="http://schemas.microsoft.com/office/drawing/2014/main" id="{9355CD45-050E-2C41-952B-897F2ADEC58A}"/>
              </a:ext>
            </a:extLst>
          </p:cNvPr>
          <p:cNvSpPr/>
          <p:nvPr/>
        </p:nvSpPr>
        <p:spPr>
          <a:xfrm flipH="1" flipV="1">
            <a:off x="2429327" y="4227186"/>
            <a:ext cx="2104" cy="63988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2" name="textruta 1">
            <a:extLst>
              <a:ext uri="{FF2B5EF4-FFF2-40B4-BE49-F238E27FC236}">
                <a16:creationId xmlns:a16="http://schemas.microsoft.com/office/drawing/2014/main" id="{A15945D7-B4DF-D740-81E4-680D44391D91}"/>
              </a:ext>
            </a:extLst>
          </p:cNvPr>
          <p:cNvSpPr txBox="1"/>
          <p:nvPr/>
        </p:nvSpPr>
        <p:spPr>
          <a:xfrm>
            <a:off x="1562715" y="5267109"/>
            <a:ext cx="3281668" cy="369332"/>
          </a:xfrm>
          <a:prstGeom prst="rect">
            <a:avLst/>
          </a:prstGeom>
          <a:noFill/>
        </p:spPr>
        <p:txBody>
          <a:bodyPr wrap="none" rtlCol="0">
            <a:spAutoFit/>
          </a:bodyPr>
          <a:lstStyle/>
          <a:p>
            <a:r>
              <a:rPr lang="en-GB" dirty="0"/>
              <a:t>Reference sequence name</a:t>
            </a:r>
          </a:p>
        </p:txBody>
      </p:sp>
      <p:sp>
        <p:nvSpPr>
          <p:cNvPr id="19" name="Shape 344">
            <a:extLst>
              <a:ext uri="{FF2B5EF4-FFF2-40B4-BE49-F238E27FC236}">
                <a16:creationId xmlns:a16="http://schemas.microsoft.com/office/drawing/2014/main" id="{80359C1A-33CE-4841-B76D-AF99868858FE}"/>
              </a:ext>
            </a:extLst>
          </p:cNvPr>
          <p:cNvSpPr/>
          <p:nvPr/>
        </p:nvSpPr>
        <p:spPr>
          <a:xfrm flipH="1" flipV="1">
            <a:off x="1820243" y="4239982"/>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20" name="Shape 344">
            <a:extLst>
              <a:ext uri="{FF2B5EF4-FFF2-40B4-BE49-F238E27FC236}">
                <a16:creationId xmlns:a16="http://schemas.microsoft.com/office/drawing/2014/main" id="{33E0DA68-43C9-9E4B-99FC-E267B9D36B63}"/>
              </a:ext>
            </a:extLst>
          </p:cNvPr>
          <p:cNvSpPr/>
          <p:nvPr/>
        </p:nvSpPr>
        <p:spPr>
          <a:xfrm flipH="1" flipV="1">
            <a:off x="6119193" y="4258691"/>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Tree>
    <p:extLst>
      <p:ext uri="{BB962C8B-B14F-4D97-AF65-F5344CB8AC3E}">
        <p14:creationId xmlns:p14="http://schemas.microsoft.com/office/powerpoint/2010/main" val="214745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637685" cy="4629229"/>
          </a:xfrm>
        </p:spPr>
        <p:txBody>
          <a:bodyPr>
            <a:normAutofit fontScale="85000" lnSpcReduction="10000"/>
          </a:bodyPr>
          <a:lstStyle/>
          <a:p>
            <a:pPr marL="0" indent="0">
              <a:buNone/>
            </a:pPr>
            <a:endParaRPr lang="en-US" dirty="0"/>
          </a:p>
          <a:p>
            <a:r>
              <a:rPr lang="en-US" dirty="0"/>
              <a:t>Link </a:t>
            </a:r>
            <a:r>
              <a:rPr lang="en-US" i="1" dirty="0"/>
              <a:t>sample id</a:t>
            </a:r>
            <a:r>
              <a:rPr lang="en-US" dirty="0"/>
              <a:t>, </a:t>
            </a:r>
            <a:r>
              <a:rPr lang="en-US" i="1" dirty="0"/>
              <a:t>library prep</a:t>
            </a:r>
            <a:r>
              <a:rPr lang="en-US" dirty="0"/>
              <a:t>, </a:t>
            </a:r>
            <a:r>
              <a:rPr lang="en-US" i="1" dirty="0" err="1"/>
              <a:t>flowcell</a:t>
            </a:r>
            <a:r>
              <a:rPr lang="en-US" dirty="0"/>
              <a:t> and </a:t>
            </a:r>
            <a:r>
              <a:rPr lang="en-US" i="1" dirty="0"/>
              <a:t>sequencing run</a:t>
            </a:r>
            <a:r>
              <a:rPr lang="en-US" dirty="0"/>
              <a:t> to the reads. </a:t>
            </a:r>
          </a:p>
          <a:p>
            <a:endParaRPr lang="en-US" dirty="0"/>
          </a:p>
          <a:p>
            <a:r>
              <a:rPr lang="en-US" dirty="0"/>
              <a:t>Good for error tracking!</a:t>
            </a:r>
          </a:p>
          <a:p>
            <a:endParaRPr lang="en-US" dirty="0"/>
          </a:p>
          <a:p>
            <a:r>
              <a:rPr lang="en-US" dirty="0"/>
              <a:t>Often needed for variant calling</a:t>
            </a:r>
          </a:p>
          <a:p>
            <a:endParaRPr lang="en-US" dirty="0"/>
          </a:p>
          <a:p>
            <a:r>
              <a:rPr lang="en-US" dirty="0"/>
              <a:t>Detailed description in tutorial or https://</a:t>
            </a:r>
            <a:r>
              <a:rPr lang="en-US" dirty="0" err="1"/>
              <a:t>gatkforums.broadinstitute.org</a:t>
            </a:r>
            <a:r>
              <a:rPr lang="en-US" dirty="0"/>
              <a:t>/</a:t>
            </a:r>
            <a:r>
              <a:rPr lang="en-US" dirty="0" err="1"/>
              <a:t>gatk</a:t>
            </a:r>
            <a:r>
              <a:rPr lang="en-US" dirty="0"/>
              <a:t>/discussion/6472/read-groups</a:t>
            </a:r>
          </a:p>
          <a:p>
            <a:endParaRPr lang="en-US" dirty="0"/>
          </a:p>
          <a:p>
            <a:pPr marL="400050" lvl="1" indent="0">
              <a:buNone/>
            </a:pPr>
            <a:r>
              <a:rPr lang="en-US" b="1" dirty="0"/>
              <a:t>RGID</a:t>
            </a:r>
            <a:r>
              <a:rPr lang="en-US" dirty="0"/>
              <a:t> = Read group identifier </a:t>
            </a:r>
            <a:r>
              <a:rPr lang="en-US" i="1" dirty="0"/>
              <a:t>usually derived from the combination of the sample id and run id</a:t>
            </a:r>
          </a:p>
          <a:p>
            <a:pPr marL="400050" lvl="1" indent="0">
              <a:buNone/>
            </a:pPr>
            <a:r>
              <a:rPr lang="en-US" b="1" dirty="0"/>
              <a:t>RGLB</a:t>
            </a:r>
            <a:r>
              <a:rPr lang="en-US" dirty="0"/>
              <a:t> = Library prep identifier</a:t>
            </a:r>
          </a:p>
          <a:p>
            <a:pPr marL="400050" lvl="1" indent="0">
              <a:buNone/>
            </a:pPr>
            <a:r>
              <a:rPr lang="en-US" b="1" dirty="0"/>
              <a:t>RGPL</a:t>
            </a:r>
            <a:r>
              <a:rPr lang="en-US" dirty="0"/>
              <a:t> = Platform (for us ILLUMINA)</a:t>
            </a:r>
          </a:p>
          <a:p>
            <a:pPr marL="400050" lvl="1" indent="0">
              <a:buNone/>
            </a:pPr>
            <a:r>
              <a:rPr lang="en-US" b="1" dirty="0"/>
              <a:t>RGPU</a:t>
            </a:r>
            <a:r>
              <a:rPr lang="en-US" dirty="0"/>
              <a:t> = Run identifier </a:t>
            </a:r>
            <a:r>
              <a:rPr lang="en-US" i="1" dirty="0"/>
              <a:t>usually barcode of </a:t>
            </a:r>
            <a:r>
              <a:rPr lang="en-US" i="1" dirty="0" err="1"/>
              <a:t>flowcell</a:t>
            </a:r>
            <a:endParaRPr lang="en-US" i="1" dirty="0"/>
          </a:p>
          <a:p>
            <a:pPr marL="400050" lvl="1" indent="0">
              <a:buNone/>
            </a:pPr>
            <a:r>
              <a:rPr lang="en-US" b="1" dirty="0"/>
              <a:t>RGSM</a:t>
            </a:r>
            <a:r>
              <a:rPr lang="en-US" dirty="0"/>
              <a:t> = Sample name</a:t>
            </a:r>
          </a:p>
          <a:p>
            <a:endParaRPr lang="en-US" i="1" dirty="0"/>
          </a:p>
          <a:p>
            <a:endParaRPr lang="en-US" dirty="0"/>
          </a:p>
        </p:txBody>
      </p:sp>
      <p:sp>
        <p:nvSpPr>
          <p:cNvPr id="3" name="Title 2"/>
          <p:cNvSpPr>
            <a:spLocks noGrp="1"/>
          </p:cNvSpPr>
          <p:nvPr>
            <p:ph type="title"/>
          </p:nvPr>
        </p:nvSpPr>
        <p:spPr/>
        <p:txBody>
          <a:bodyPr/>
          <a:lstStyle/>
          <a:p>
            <a:r>
              <a:rPr lang="en-US" dirty="0"/>
              <a:t>Read groups</a:t>
            </a:r>
          </a:p>
        </p:txBody>
      </p:sp>
    </p:spTree>
    <p:extLst>
      <p:ext uri="{BB962C8B-B14F-4D97-AF65-F5344CB8AC3E}">
        <p14:creationId xmlns:p14="http://schemas.microsoft.com/office/powerpoint/2010/main" val="61025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6850" y="2205451"/>
            <a:ext cx="5939250" cy="3319050"/>
          </a:xfrm>
        </p:spPr>
        <p:txBody>
          <a:bodyPr>
            <a:normAutofit/>
          </a:bodyPr>
          <a:lstStyle/>
          <a:p>
            <a:pPr>
              <a:buFont typeface="Wingdings" charset="2"/>
              <a:buChar char="§"/>
            </a:pPr>
            <a:r>
              <a:rPr lang="en-US" dirty="0"/>
              <a:t>NGS overview</a:t>
            </a:r>
          </a:p>
          <a:p>
            <a:pPr>
              <a:buFont typeface="Wingdings" charset="2"/>
              <a:buChar char="§"/>
            </a:pPr>
            <a:r>
              <a:rPr lang="en-US" dirty="0"/>
              <a:t>Workflow</a:t>
            </a:r>
          </a:p>
          <a:p>
            <a:pPr>
              <a:buFont typeface="Wingdings" charset="2"/>
              <a:buChar char="§"/>
            </a:pPr>
            <a:r>
              <a:rPr lang="en-US" dirty="0"/>
              <a:t>Reference genome</a:t>
            </a:r>
          </a:p>
          <a:p>
            <a:pPr>
              <a:buFont typeface="Wingdings" charset="2"/>
              <a:buChar char="§"/>
            </a:pPr>
            <a:r>
              <a:rPr lang="en-US" dirty="0"/>
              <a:t>Alignment </a:t>
            </a:r>
          </a:p>
          <a:p>
            <a:pPr>
              <a:buFont typeface="Wingdings" charset="2"/>
              <a:buChar char="§"/>
            </a:pPr>
            <a:r>
              <a:rPr lang="en-US" dirty="0"/>
              <a:t>Paired-end data</a:t>
            </a:r>
          </a:p>
          <a:p>
            <a:pPr>
              <a:buFont typeface="Wingdings" charset="2"/>
              <a:buChar char="§"/>
            </a:pPr>
            <a:r>
              <a:rPr lang="en-US" dirty="0"/>
              <a:t>Variants</a:t>
            </a:r>
          </a:p>
          <a:p>
            <a:pPr>
              <a:buFont typeface="Wingdings" charset="2"/>
              <a:buChar char="§"/>
            </a:pPr>
            <a:r>
              <a:rPr lang="en-US" dirty="0"/>
              <a:t>VCF files</a:t>
            </a:r>
          </a:p>
          <a:p>
            <a:pPr>
              <a:buFont typeface="Wingdings" charset="2"/>
              <a:buChar char="§"/>
            </a:pPr>
            <a:r>
              <a:rPr lang="en-US" dirty="0"/>
              <a:t>Joint genotyping &amp; </a:t>
            </a:r>
            <a:r>
              <a:rPr lang="en-US" dirty="0" err="1"/>
              <a:t>gVCF</a:t>
            </a:r>
            <a:r>
              <a:rPr lang="en-US" dirty="0"/>
              <a:t> files</a:t>
            </a:r>
          </a:p>
          <a:p>
            <a:pPr>
              <a:buFont typeface="Wingdings" charset="2"/>
              <a:buChar char="§"/>
            </a:pPr>
            <a:r>
              <a:rPr lang="en-US" dirty="0"/>
              <a:t>GATK Best practices</a:t>
            </a:r>
          </a:p>
          <a:p>
            <a:pPr>
              <a:buFont typeface="Wingdings" charset="2"/>
              <a:buChar char="§"/>
            </a:pPr>
            <a:endParaRPr lang="en-US" dirty="0"/>
          </a:p>
          <a:p>
            <a:pPr>
              <a:buFont typeface="Wingdings" charset="2"/>
              <a:buChar char="§"/>
            </a:pPr>
            <a:endParaRPr lang="en-US" dirty="0"/>
          </a:p>
        </p:txBody>
      </p:sp>
      <p:sp>
        <p:nvSpPr>
          <p:cNvPr id="3" name="Title 2"/>
          <p:cNvSpPr>
            <a:spLocks noGrp="1"/>
          </p:cNvSpPr>
          <p:nvPr>
            <p:ph type="title"/>
          </p:nvPr>
        </p:nvSpPr>
        <p:spPr/>
        <p:txBody>
          <a:bodyPr/>
          <a:lstStyle/>
          <a:p>
            <a:r>
              <a:rPr lang="en-US" dirty="0"/>
              <a:t>Talk Overview</a:t>
            </a:r>
          </a:p>
        </p:txBody>
      </p:sp>
    </p:spTree>
    <p:extLst>
      <p:ext uri="{BB962C8B-B14F-4D97-AF65-F5344CB8AC3E}">
        <p14:creationId xmlns:p14="http://schemas.microsoft.com/office/powerpoint/2010/main" val="1136875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1954" y="2768931"/>
            <a:ext cx="6421743" cy="1248035"/>
          </a:xfrm>
        </p:spPr>
        <p:txBody>
          <a:bodyPr>
            <a:noAutofit/>
          </a:bodyPr>
          <a:lstStyle/>
          <a:p>
            <a:pPr marL="0" indent="0">
              <a:buNone/>
            </a:pPr>
            <a:r>
              <a:rPr lang="en-US" sz="3200" dirty="0"/>
              <a:t>Bam file is a binary representation of the Sam file</a:t>
            </a:r>
            <a:endParaRPr lang="en-US" sz="3200" i="1" dirty="0"/>
          </a:p>
          <a:p>
            <a:endParaRPr lang="en-US" sz="3200" dirty="0"/>
          </a:p>
        </p:txBody>
      </p:sp>
      <p:sp>
        <p:nvSpPr>
          <p:cNvPr id="3" name="Title 2"/>
          <p:cNvSpPr>
            <a:spLocks noGrp="1"/>
          </p:cNvSpPr>
          <p:nvPr>
            <p:ph type="title"/>
          </p:nvPr>
        </p:nvSpPr>
        <p:spPr/>
        <p:txBody>
          <a:bodyPr/>
          <a:lstStyle/>
          <a:p>
            <a:r>
              <a:rPr lang="en-US" dirty="0"/>
              <a:t>Convert to Bam </a:t>
            </a:r>
          </a:p>
        </p:txBody>
      </p:sp>
    </p:spTree>
    <p:extLst>
      <p:ext uri="{BB962C8B-B14F-4D97-AF65-F5344CB8AC3E}">
        <p14:creationId xmlns:p14="http://schemas.microsoft.com/office/powerpoint/2010/main" val="3658910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Indices</a:t>
            </a:r>
          </a:p>
        </p:txBody>
      </p:sp>
      <p:sp>
        <p:nvSpPr>
          <p:cNvPr id="4" name="Slide Number Placeholder 3"/>
          <p:cNvSpPr>
            <a:spLocks noGrp="1"/>
          </p:cNvSpPr>
          <p:nvPr>
            <p:ph type="sldNum" sz="quarter" idx="12"/>
          </p:nvPr>
        </p:nvSpPr>
        <p:spPr/>
        <p:txBody>
          <a:bodyPr/>
          <a:lstStyle/>
          <a:p>
            <a:fld id="{97DED537-10C4-8C40-8E87-51060FF45365}" type="slidenum">
              <a:rPr lang="sv-SE" smtClean="0"/>
              <a:pPr/>
              <a:t>21</a:t>
            </a:fld>
            <a:endParaRPr lang="sv-SE"/>
          </a:p>
        </p:txBody>
      </p:sp>
      <p:sp>
        <p:nvSpPr>
          <p:cNvPr id="5" name="Content Placeholder 2"/>
          <p:cNvSpPr>
            <a:spLocks noGrp="1"/>
          </p:cNvSpPr>
          <p:nvPr>
            <p:ph idx="1"/>
          </p:nvPr>
        </p:nvSpPr>
        <p:spPr>
          <a:xfrm>
            <a:off x="307884" y="1586619"/>
            <a:ext cx="8543861" cy="4952293"/>
          </a:xfrm>
        </p:spPr>
        <p:txBody>
          <a:bodyPr/>
          <a:lstStyle/>
          <a:p>
            <a:r>
              <a:rPr lang="en-US" dirty="0"/>
              <a:t>Most large files we work with, such as the reference genome, need an index</a:t>
            </a:r>
          </a:p>
          <a:p>
            <a:endParaRPr lang="en-US" dirty="0"/>
          </a:p>
          <a:p>
            <a:r>
              <a:rPr lang="en-US" dirty="0"/>
              <a:t>Different index for different file-types</a:t>
            </a:r>
          </a:p>
          <a:p>
            <a:endParaRPr lang="en-US" dirty="0"/>
          </a:p>
          <a:p>
            <a:r>
              <a:rPr lang="en-US" dirty="0" err="1"/>
              <a:t>Bwa</a:t>
            </a:r>
            <a:r>
              <a:rPr lang="en-US" dirty="0"/>
              <a:t> index creates one set of index for the reference that it needs for performing alignment</a:t>
            </a:r>
          </a:p>
          <a:p>
            <a:endParaRPr lang="en-US" dirty="0"/>
          </a:p>
          <a:p>
            <a:r>
              <a:rPr lang="en-US" dirty="0"/>
              <a:t>Other programs like </a:t>
            </a:r>
            <a:r>
              <a:rPr lang="en-US" dirty="0" err="1"/>
              <a:t>samtools</a:t>
            </a:r>
            <a:r>
              <a:rPr lang="en-US" dirty="0"/>
              <a:t> produce other types of index for .</a:t>
            </a:r>
            <a:r>
              <a:rPr lang="en-US" dirty="0" err="1"/>
              <a:t>fasta</a:t>
            </a:r>
            <a:r>
              <a:rPr lang="en-US" dirty="0"/>
              <a:t> and .bam files needed by other programs</a:t>
            </a:r>
          </a:p>
        </p:txBody>
      </p:sp>
    </p:spTree>
    <p:extLst>
      <p:ext uri="{BB962C8B-B14F-4D97-AF65-F5344CB8AC3E}">
        <p14:creationId xmlns:p14="http://schemas.microsoft.com/office/powerpoint/2010/main" val="1708175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C3A70640-D864-6440-AD15-51BA1097FB93}"/>
              </a:ext>
            </a:extLst>
          </p:cNvPr>
          <p:cNvSpPr>
            <a:spLocks noGrp="1"/>
          </p:cNvSpPr>
          <p:nvPr>
            <p:ph type="title"/>
          </p:nvPr>
        </p:nvSpPr>
        <p:spPr>
          <a:xfrm>
            <a:off x="250825" y="649050"/>
            <a:ext cx="6739350" cy="745200"/>
          </a:xfrm>
        </p:spPr>
        <p:txBody>
          <a:bodyPr/>
          <a:lstStyle/>
          <a:p>
            <a:r>
              <a:rPr lang="en-GB" dirty="0"/>
              <a:t>Paired-End data</a:t>
            </a:r>
          </a:p>
        </p:txBody>
      </p:sp>
      <p:pic>
        <p:nvPicPr>
          <p:cNvPr id="4" name="Bildobjekt 3">
            <a:extLst>
              <a:ext uri="{FF2B5EF4-FFF2-40B4-BE49-F238E27FC236}">
                <a16:creationId xmlns:a16="http://schemas.microsoft.com/office/drawing/2014/main" id="{2E18EB3E-7F56-D34B-9D9E-F2A7F5C7AF7B}"/>
              </a:ext>
            </a:extLst>
          </p:cNvPr>
          <p:cNvPicPr>
            <a:picLocks noChangeAspect="1"/>
          </p:cNvPicPr>
          <p:nvPr/>
        </p:nvPicPr>
        <p:blipFill>
          <a:blip r:embed="rId2"/>
          <a:stretch>
            <a:fillRect/>
          </a:stretch>
        </p:blipFill>
        <p:spPr>
          <a:xfrm>
            <a:off x="403739" y="1659808"/>
            <a:ext cx="8054461" cy="5198192"/>
          </a:xfrm>
          <a:prstGeom prst="rect">
            <a:avLst/>
          </a:prstGeom>
        </p:spPr>
      </p:pic>
    </p:spTree>
    <p:extLst>
      <p:ext uri="{BB962C8B-B14F-4D97-AF65-F5344CB8AC3E}">
        <p14:creationId xmlns:p14="http://schemas.microsoft.com/office/powerpoint/2010/main" val="2119687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Paired-end data</a:t>
            </a:r>
          </a:p>
        </p:txBody>
      </p:sp>
      <p:sp>
        <p:nvSpPr>
          <p:cNvPr id="2" name="Content Placeholder 1"/>
          <p:cNvSpPr>
            <a:spLocks noGrp="1"/>
          </p:cNvSpPr>
          <p:nvPr>
            <p:ph idx="1"/>
          </p:nvPr>
        </p:nvSpPr>
        <p:spPr/>
        <p:txBody>
          <a:bodyPr/>
          <a:lstStyle/>
          <a:p>
            <a:pPr marL="0" indent="0">
              <a:buNone/>
            </a:pPr>
            <a:r>
              <a:rPr lang="en-US" dirty="0"/>
              <a:t>The forward and reverse reads are stored in two </a:t>
            </a:r>
            <a:r>
              <a:rPr lang="en-US" dirty="0" err="1"/>
              <a:t>fastq</a:t>
            </a:r>
            <a:r>
              <a:rPr lang="en-US" dirty="0"/>
              <a:t> files.</a:t>
            </a:r>
          </a:p>
          <a:p>
            <a:pPr marL="0" indent="0">
              <a:buNone/>
            </a:pPr>
            <a:endParaRPr lang="en-US" dirty="0"/>
          </a:p>
          <a:p>
            <a:pPr marL="0" indent="0">
              <a:buNone/>
            </a:pPr>
            <a:r>
              <a:rPr lang="en-US" dirty="0"/>
              <a:t>The order of pairs and naming is identical, except the designation of forward and reverse.</a:t>
            </a:r>
          </a:p>
        </p:txBody>
      </p:sp>
      <p:sp>
        <p:nvSpPr>
          <p:cNvPr id="5" name="TextBox 4"/>
          <p:cNvSpPr txBox="1"/>
          <p:nvPr/>
        </p:nvSpPr>
        <p:spPr>
          <a:xfrm>
            <a:off x="259287" y="38869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a:t>
            </a:r>
            <a:r>
              <a:rPr lang="cs-CZ" sz="1600" dirty="0">
                <a:solidFill>
                  <a:srgbClr val="FF0000"/>
                </a:solidFill>
                <a:latin typeface="Courier"/>
                <a:cs typeface="Courier"/>
              </a:rPr>
              <a:t>1</a:t>
            </a:r>
            <a:r>
              <a:rPr lang="cs-CZ" sz="1600" dirty="0">
                <a:latin typeface="Courier"/>
                <a:cs typeface="Courier"/>
              </a:rPr>
              <a:t>:N:0:ATCACG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B@CFFFFFHHHHHGJJJJJJJJJJJFHHIIIIJJJIHGIIJJJJIJIJIJJJJIIJJJJJIIEIHHIJHGHHHHHDFFFEDDDDDCDDDCDDDDDDDCDC</a:t>
            </a:r>
          </a:p>
        </p:txBody>
      </p:sp>
      <p:sp>
        <p:nvSpPr>
          <p:cNvPr id="6" name="TextBox 5"/>
          <p:cNvSpPr txBox="1"/>
          <p:nvPr/>
        </p:nvSpPr>
        <p:spPr>
          <a:xfrm>
            <a:off x="4629190" y="38869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a:t>
            </a:r>
            <a:r>
              <a:rPr lang="de-DE" sz="1600" dirty="0">
                <a:solidFill>
                  <a:srgbClr val="FF0000"/>
                </a:solidFill>
                <a:latin typeface="Courier"/>
                <a:cs typeface="Courier"/>
              </a:rPr>
              <a:t>2</a:t>
            </a:r>
            <a:r>
              <a:rPr lang="de-DE" sz="1600" dirty="0">
                <a:latin typeface="Courier"/>
                <a:cs typeface="Courier"/>
              </a:rPr>
              <a:t>:N:0:ATCACG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a:latin typeface="Courier"/>
                <a:cs typeface="Courier"/>
              </a:rPr>
              <a:t>CCCFFFFFHHHHHJJJJIJJJJJJJJJJJJJJJJJJJJJJIJIJGIJHBGHHIIIJIJJJJJJJJIJJJHFFFFFFDDDDDDDDDDDDDDDEDCCDDDD</a:t>
            </a:r>
          </a:p>
        </p:txBody>
      </p:sp>
      <p:sp>
        <p:nvSpPr>
          <p:cNvPr id="7" name="TextBox 6"/>
          <p:cNvSpPr txBox="1"/>
          <p:nvPr/>
        </p:nvSpPr>
        <p:spPr>
          <a:xfrm>
            <a:off x="259287" y="3444107"/>
            <a:ext cx="1917036" cy="369332"/>
          </a:xfrm>
          <a:prstGeom prst="rect">
            <a:avLst/>
          </a:prstGeom>
          <a:noFill/>
        </p:spPr>
        <p:txBody>
          <a:bodyPr wrap="none" rtlCol="0">
            <a:spAutoFit/>
          </a:bodyPr>
          <a:lstStyle/>
          <a:p>
            <a:r>
              <a:rPr lang="en-US" dirty="0"/>
              <a:t>ID_</a:t>
            </a:r>
            <a:r>
              <a:rPr lang="en-US" dirty="0">
                <a:solidFill>
                  <a:srgbClr val="FF0000"/>
                </a:solidFill>
              </a:rPr>
              <a:t>R1</a:t>
            </a:r>
            <a:r>
              <a:rPr lang="en-US" dirty="0"/>
              <a:t>_001.fastq</a:t>
            </a:r>
          </a:p>
        </p:txBody>
      </p:sp>
      <p:sp>
        <p:nvSpPr>
          <p:cNvPr id="8" name="TextBox 7"/>
          <p:cNvSpPr txBox="1"/>
          <p:nvPr/>
        </p:nvSpPr>
        <p:spPr>
          <a:xfrm>
            <a:off x="4629190" y="3444107"/>
            <a:ext cx="1917036" cy="369332"/>
          </a:xfrm>
          <a:prstGeom prst="rect">
            <a:avLst/>
          </a:prstGeom>
          <a:noFill/>
        </p:spPr>
        <p:txBody>
          <a:bodyPr wrap="none" rtlCol="0">
            <a:spAutoFit/>
          </a:bodyPr>
          <a:lstStyle/>
          <a:p>
            <a:r>
              <a:rPr lang="en-US" dirty="0"/>
              <a:t>ID_</a:t>
            </a:r>
            <a:r>
              <a:rPr lang="en-US" dirty="0">
                <a:solidFill>
                  <a:srgbClr val="FF0000"/>
                </a:solidFill>
              </a:rPr>
              <a:t>R2</a:t>
            </a:r>
            <a:r>
              <a:rPr lang="en-US" dirty="0"/>
              <a:t>_001.fastq</a:t>
            </a:r>
          </a:p>
        </p:txBody>
      </p:sp>
    </p:spTree>
    <p:extLst>
      <p:ext uri="{BB962C8B-B14F-4D97-AF65-F5344CB8AC3E}">
        <p14:creationId xmlns:p14="http://schemas.microsoft.com/office/powerpoint/2010/main" val="1421061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52000" y="637816"/>
            <a:ext cx="6242400" cy="745200"/>
          </a:xfrm>
        </p:spPr>
        <p:txBody>
          <a:bodyPr/>
          <a:lstStyle/>
          <a:p>
            <a:r>
              <a:rPr lang="en-GB" sz="2800" dirty="0"/>
              <a:t>Basic variant calling in one sample</a:t>
            </a:r>
          </a:p>
        </p:txBody>
      </p:sp>
      <p:graphicFrame>
        <p:nvGraphicFramePr>
          <p:cNvPr id="4" name="Content Placeholder 3">
            <a:extLst>
              <a:ext uri="{FF2B5EF4-FFF2-40B4-BE49-F238E27FC236}">
                <a16:creationId xmlns:a16="http://schemas.microsoft.com/office/drawing/2014/main" id="{A2223707-F764-4140-A370-E330EAA4B80B}"/>
              </a:ext>
            </a:extLst>
          </p:cNvPr>
          <p:cNvGraphicFramePr>
            <a:graphicFrameLocks noGrp="1"/>
          </p:cNvGraphicFramePr>
          <p:nvPr>
            <p:ph idx="1"/>
            <p:extLst>
              <p:ext uri="{D42A27DB-BD31-4B8C-83A1-F6EECF244321}">
                <p14:modId xmlns:p14="http://schemas.microsoft.com/office/powerpoint/2010/main" val="2594875357"/>
              </p:ext>
            </p:extLst>
          </p:nvPr>
        </p:nvGraphicFramePr>
        <p:xfrm>
          <a:off x="252413" y="1576388"/>
          <a:ext cx="8639175" cy="462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884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8"/>
            <a:ext cx="8640000" cy="1401293"/>
          </a:xfrm>
        </p:spPr>
        <p:txBody>
          <a:bodyPr>
            <a:normAutofit/>
          </a:bodyPr>
          <a:lstStyle/>
          <a:p>
            <a:pPr marL="0" lvl="1" indent="0">
              <a:buNone/>
            </a:pPr>
            <a:r>
              <a:rPr lang="en-US" dirty="0"/>
              <a:t>A position where sample sequence does not agree with reference genome sequence</a:t>
            </a:r>
            <a:br>
              <a:rPr lang="en-US" dirty="0"/>
            </a:br>
            <a:br>
              <a:rPr lang="en-US" dirty="0"/>
            </a:br>
            <a:endParaRPr lang="en-US" dirty="0"/>
          </a:p>
        </p:txBody>
      </p:sp>
      <p:sp>
        <p:nvSpPr>
          <p:cNvPr id="3" name="Title 2"/>
          <p:cNvSpPr>
            <a:spLocks noGrp="1"/>
          </p:cNvSpPr>
          <p:nvPr>
            <p:ph type="title"/>
          </p:nvPr>
        </p:nvSpPr>
        <p:spPr/>
        <p:txBody>
          <a:bodyPr/>
          <a:lstStyle/>
          <a:p>
            <a:r>
              <a:rPr lang="en-US" dirty="0"/>
              <a:t>Variants</a:t>
            </a:r>
          </a:p>
        </p:txBody>
      </p:sp>
      <p:sp>
        <p:nvSpPr>
          <p:cNvPr id="6" name="Content Placeholder 1"/>
          <p:cNvSpPr txBox="1">
            <a:spLocks/>
          </p:cNvSpPr>
          <p:nvPr/>
        </p:nvSpPr>
        <p:spPr>
          <a:xfrm>
            <a:off x="252000" y="2978091"/>
            <a:ext cx="8640000" cy="3473043"/>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gn="ctr">
              <a:buNone/>
            </a:pPr>
            <a:r>
              <a:rPr lang="en-US" dirty="0">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0" lvl="1" indent="0" algn="ctr">
              <a:buNone/>
            </a:pPr>
            <a:endParaRPr lang="en-US" dirty="0">
              <a:cs typeface="Courier"/>
            </a:endParaRPr>
          </a:p>
          <a:p>
            <a:pPr marL="0" lvl="1" indent="0" algn="ctr">
              <a:buNone/>
            </a:pPr>
            <a:endParaRPr lang="en-US" dirty="0">
              <a:cs typeface="Courier"/>
            </a:endParaRPr>
          </a:p>
          <a:p>
            <a:pPr marL="0" lvl="1" indent="0" algn="ctr">
              <a:buFont typeface="Arial"/>
              <a:buNone/>
            </a:pPr>
            <a:br>
              <a:rPr lang="en-US" dirty="0"/>
            </a:br>
            <a:br>
              <a:rPr lang="en-US" dirty="0"/>
            </a:br>
            <a:endParaRPr lang="en-US" dirty="0"/>
          </a:p>
        </p:txBody>
      </p:sp>
    </p:spTree>
    <p:extLst>
      <p:ext uri="{BB962C8B-B14F-4D97-AF65-F5344CB8AC3E}">
        <p14:creationId xmlns:p14="http://schemas.microsoft.com/office/powerpoint/2010/main" val="898703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1" indent="0" algn="ctr">
              <a:buNone/>
            </a:pPr>
            <a:r>
              <a:rPr lang="en-US" dirty="0">
                <a:solidFill>
                  <a:schemeClr val="accent1"/>
                </a:solidFill>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400050" lvl="2"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endParaRPr lang="en-US" dirty="0">
              <a:cs typeface="Courier"/>
            </a:endParaRPr>
          </a:p>
          <a:p>
            <a:pPr marL="0" lvl="1" indent="0" algn="ctr">
              <a:buNone/>
            </a:pPr>
            <a:endParaRPr lang="en-US" dirty="0">
              <a:cs typeface="Courier"/>
            </a:endParaRPr>
          </a:p>
          <a:p>
            <a:pPr marL="0" lvl="1" indent="0" algn="ctr">
              <a:buNone/>
            </a:pPr>
            <a:endParaRPr lang="en-US" dirty="0">
              <a:cs typeface="Courier"/>
            </a:endParaRPr>
          </a:p>
          <a:p>
            <a:pPr marL="0" indent="0">
              <a:buNone/>
            </a:pPr>
            <a:endParaRPr lang="en-US" dirty="0"/>
          </a:p>
        </p:txBody>
      </p:sp>
      <p:sp>
        <p:nvSpPr>
          <p:cNvPr id="3" name="Title 2"/>
          <p:cNvSpPr>
            <a:spLocks noGrp="1"/>
          </p:cNvSpPr>
          <p:nvPr>
            <p:ph type="title"/>
          </p:nvPr>
        </p:nvSpPr>
        <p:spPr/>
        <p:txBody>
          <a:bodyPr/>
          <a:lstStyle/>
          <a:p>
            <a:r>
              <a:rPr lang="en-US" dirty="0"/>
              <a:t>Variant calling</a:t>
            </a:r>
          </a:p>
        </p:txBody>
      </p:sp>
      <mc:AlternateContent xmlns:mc="http://schemas.openxmlformats.org/markup-compatibility/2006" xmlns:a14="http://schemas.microsoft.com/office/drawing/2010/main">
        <mc:Choice Requires="a14">
          <p:sp>
            <p:nvSpPr>
              <p:cNvPr id="4" name="TextBox 3"/>
              <p:cNvSpPr txBox="1"/>
              <p:nvPr/>
            </p:nvSpPr>
            <p:spPr>
              <a:xfrm>
                <a:off x="176499" y="5863905"/>
                <a:ext cx="8640000" cy="6649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bg-BG" i="1" dirty="0" smtClean="0">
                              <a:latin typeface="Cambria Math" panose="02040503050406030204" pitchFamily="18" charset="0"/>
                            </a:rPr>
                          </m:ctrlPr>
                        </m:fPr>
                        <m:num>
                          <m:r>
                            <a:rPr lang="en-US" i="1" dirty="0">
                              <a:latin typeface="Cambria Math" charset="0"/>
                            </a:rPr>
                            <m:t>#</m:t>
                          </m:r>
                          <m:r>
                            <a:rPr lang="sv-SE" b="0" i="1" dirty="0" smtClean="0">
                              <a:latin typeface="Cambria Math" panose="02040503050406030204" pitchFamily="18" charset="0"/>
                            </a:rPr>
                            <m:t>𝑎𝑙𝑡𝑒𝑟𝑛𝑎𝑡𝑖𝑣𝑒</m:t>
                          </m:r>
                          <m:r>
                            <a:rPr lang="sv-SE" b="0" i="1" dirty="0" smtClean="0">
                              <a:latin typeface="Cambria Math" panose="02040503050406030204" pitchFamily="18" charset="0"/>
                            </a:rPr>
                            <m:t> </m:t>
                          </m:r>
                          <m:r>
                            <a:rPr lang="sv-SE" b="0" i="1" dirty="0" smtClean="0">
                              <a:latin typeface="Cambria Math" panose="02040503050406030204" pitchFamily="18" charset="0"/>
                            </a:rPr>
                            <m:t>𝑎𝑙𝑙𝑒𝑙𝑠</m:t>
                          </m:r>
                          <m:r>
                            <a:rPr lang="en-US" i="1" dirty="0">
                              <a:latin typeface="Cambria Math" charset="0"/>
                            </a:rPr>
                            <m:t> </m:t>
                          </m:r>
                          <m:r>
                            <a:rPr lang="en-US" i="1" dirty="0">
                              <a:latin typeface="Cambria Math" charset="0"/>
                            </a:rPr>
                            <m:t>𝑖𝑛</m:t>
                          </m:r>
                          <m:r>
                            <a:rPr lang="en-US" i="1" dirty="0">
                              <a:latin typeface="Cambria Math" charset="0"/>
                            </a:rPr>
                            <m:t> </m:t>
                          </m:r>
                          <m:r>
                            <a:rPr lang="en-US" i="1" dirty="0">
                              <a:latin typeface="Cambria Math" charset="0"/>
                            </a:rPr>
                            <m:t>𝑎</m:t>
                          </m:r>
                          <m:r>
                            <a:rPr lang="en-US" i="1" dirty="0">
                              <a:latin typeface="Cambria Math" charset="0"/>
                            </a:rPr>
                            <m:t> </m:t>
                          </m:r>
                          <m:r>
                            <a:rPr lang="en-US" i="1" dirty="0">
                              <a:latin typeface="Cambria Math" charset="0"/>
                            </a:rPr>
                            <m:t>𝑝𝑜𝑠𝑖𝑡𝑖𝑜𝑛</m:t>
                          </m:r>
                        </m:num>
                        <m:den>
                          <m:r>
                            <a:rPr lang="en-US" i="1" dirty="0">
                              <a:latin typeface="Cambria Math" charset="0"/>
                            </a:rPr>
                            <m:t>#</m:t>
                          </m:r>
                          <m:r>
                            <a:rPr lang="en-US" i="1" dirty="0">
                              <a:latin typeface="Cambria Math" charset="0"/>
                            </a:rPr>
                            <m:t>𝑅𝑒𝑎𝑑𝑠</m:t>
                          </m:r>
                          <m:r>
                            <a:rPr lang="en-US" i="1" dirty="0">
                              <a:latin typeface="Cambria Math" charset="0"/>
                            </a:rPr>
                            <m:t> </m:t>
                          </m:r>
                          <m:r>
                            <a:rPr lang="en-US" i="1" dirty="0">
                              <a:latin typeface="Cambria Math" charset="0"/>
                            </a:rPr>
                            <m:t>𝑖𝑛</m:t>
                          </m:r>
                          <m:r>
                            <a:rPr lang="en-US" i="1" dirty="0">
                              <a:latin typeface="Cambria Math" charset="0"/>
                            </a:rPr>
                            <m:t> </m:t>
                          </m:r>
                          <m:r>
                            <a:rPr lang="en-US" i="1" dirty="0">
                              <a:latin typeface="Cambria Math" charset="0"/>
                            </a:rPr>
                            <m:t>𝑎</m:t>
                          </m:r>
                          <m:r>
                            <a:rPr lang="en-US" i="1" dirty="0">
                              <a:latin typeface="Cambria Math" charset="0"/>
                            </a:rPr>
                            <m:t> </m:t>
                          </m:r>
                          <m:r>
                            <a:rPr lang="en-US" i="1" dirty="0">
                              <a:latin typeface="Cambria Math" charset="0"/>
                            </a:rPr>
                            <m:t>𝑝𝑜𝑠𝑖𝑡𝑖𝑜𝑛</m:t>
                          </m:r>
                          <m:r>
                            <m:rPr>
                              <m:nor/>
                            </m:rPr>
                            <a:rPr lang="en-US" dirty="0"/>
                            <m:t> </m:t>
                          </m:r>
                        </m:den>
                      </m:f>
                      <m:r>
                        <a:rPr lang="sv-SE" b="0" i="1" dirty="0" smtClean="0">
                          <a:latin typeface="Cambria Math" charset="0"/>
                        </a:rPr>
                        <m:t>=</m:t>
                      </m:r>
                      <m:r>
                        <a:rPr lang="sv-SE" b="0" i="1" dirty="0" smtClean="0">
                          <a:latin typeface="Cambria Math" panose="02040503050406030204" pitchFamily="18" charset="0"/>
                        </a:rPr>
                        <m:t>𝑎𝑙𝑡𝑒𝑟𝑛𝑎𝑡𝑖𝑣𝑒</m:t>
                      </m:r>
                      <m:r>
                        <a:rPr lang="sv-SE" b="0" i="1" dirty="0" smtClean="0">
                          <a:latin typeface="Cambria Math" panose="02040503050406030204" pitchFamily="18" charset="0"/>
                        </a:rPr>
                        <m:t> </m:t>
                      </m:r>
                      <m:r>
                        <a:rPr lang="en-US" i="1" dirty="0" smtClean="0">
                          <a:latin typeface="Cambria Math" charset="0"/>
                        </a:rPr>
                        <m:t>𝑎𝑙𝑙𝑒𝑙𝑒</m:t>
                      </m:r>
                      <m:r>
                        <a:rPr lang="en-US" i="1" dirty="0" smtClean="0">
                          <a:latin typeface="Cambria Math" charset="0"/>
                        </a:rPr>
                        <m:t> </m:t>
                      </m:r>
                      <m:r>
                        <a:rPr lang="en-US" i="1" dirty="0" smtClean="0">
                          <a:latin typeface="Cambria Math" charset="0"/>
                        </a:rPr>
                        <m:t>𝑓𝑟𝑒𝑞𝑢𝑒𝑛𝑐𝑦</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76499" y="5863905"/>
                <a:ext cx="8640000" cy="664926"/>
              </a:xfrm>
              <a:prstGeom prst="rect">
                <a:avLst/>
              </a:prstGeom>
              <a:blipFill>
                <a:blip r:embed="rId3"/>
                <a:stretch>
                  <a:fillRect b="-9434"/>
                </a:stretch>
              </a:blipFill>
            </p:spPr>
            <p:txBody>
              <a:bodyPr/>
              <a:lstStyle/>
              <a:p>
                <a:r>
                  <a:rPr lang="en-GB">
                    <a:noFill/>
                  </a:rPr>
                  <a:t> </a:t>
                </a:r>
              </a:p>
            </p:txBody>
          </p:sp>
        </mc:Fallback>
      </mc:AlternateContent>
    </p:spTree>
    <p:extLst>
      <p:ext uri="{BB962C8B-B14F-4D97-AF65-F5344CB8AC3E}">
        <p14:creationId xmlns:p14="http://schemas.microsoft.com/office/powerpoint/2010/main" val="2217043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3623" y="0"/>
            <a:ext cx="6242400" cy="745200"/>
          </a:xfrm>
        </p:spPr>
        <p:txBody>
          <a:bodyPr/>
          <a:lstStyle/>
          <a:p>
            <a:r>
              <a:rPr lang="en-US" dirty="0"/>
              <a:t>Variant Calling</a:t>
            </a:r>
            <a:br>
              <a:rPr lang="en-US" dirty="0"/>
            </a:br>
            <a:r>
              <a:rPr lang="en-US" dirty="0" err="1"/>
              <a:t>HaplotypeCaller</a:t>
            </a:r>
            <a:endParaRPr lang="en-US" dirty="0"/>
          </a:p>
        </p:txBody>
      </p:sp>
      <p:pic>
        <p:nvPicPr>
          <p:cNvPr id="4" name="Picture 3"/>
          <p:cNvPicPr>
            <a:picLocks noChangeAspect="1"/>
          </p:cNvPicPr>
          <p:nvPr/>
        </p:nvPicPr>
        <p:blipFill rotWithShape="1">
          <a:blip r:embed="rId3"/>
          <a:srcRect t="8891"/>
          <a:stretch/>
        </p:blipFill>
        <p:spPr>
          <a:xfrm>
            <a:off x="307128" y="1554790"/>
            <a:ext cx="8529745" cy="5303210"/>
          </a:xfrm>
          <a:prstGeom prst="rect">
            <a:avLst/>
          </a:prstGeom>
        </p:spPr>
      </p:pic>
    </p:spTree>
    <p:extLst>
      <p:ext uri="{BB962C8B-B14F-4D97-AF65-F5344CB8AC3E}">
        <p14:creationId xmlns:p14="http://schemas.microsoft.com/office/powerpoint/2010/main" val="836026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CDB2A95-F617-4F4D-8C99-1BDD3723D7DE}"/>
              </a:ext>
            </a:extLst>
          </p:cNvPr>
          <p:cNvSpPr>
            <a:spLocks noGrp="1"/>
          </p:cNvSpPr>
          <p:nvPr>
            <p:ph type="title"/>
          </p:nvPr>
        </p:nvSpPr>
        <p:spPr/>
        <p:txBody>
          <a:bodyPr/>
          <a:lstStyle/>
          <a:p>
            <a:r>
              <a:rPr lang="en-GB" sz="3600" dirty="0"/>
              <a:t>Variant Call Format (VCF)</a:t>
            </a:r>
          </a:p>
        </p:txBody>
      </p:sp>
      <p:pic>
        <p:nvPicPr>
          <p:cNvPr id="7" name="Bildobjekt 6">
            <a:extLst>
              <a:ext uri="{FF2B5EF4-FFF2-40B4-BE49-F238E27FC236}">
                <a16:creationId xmlns:a16="http://schemas.microsoft.com/office/drawing/2014/main" id="{82474C98-31DB-C94C-BD41-96165AB86E9B}"/>
              </a:ext>
            </a:extLst>
          </p:cNvPr>
          <p:cNvPicPr>
            <a:picLocks noChangeAspect="1"/>
          </p:cNvPicPr>
          <p:nvPr/>
        </p:nvPicPr>
        <p:blipFill rotWithShape="1">
          <a:blip r:embed="rId2"/>
          <a:srcRect t="20944"/>
          <a:stretch/>
        </p:blipFill>
        <p:spPr>
          <a:xfrm>
            <a:off x="2354886" y="1713052"/>
            <a:ext cx="4960315" cy="4618780"/>
          </a:xfrm>
          <a:prstGeom prst="rect">
            <a:avLst/>
          </a:prstGeom>
        </p:spPr>
      </p:pic>
    </p:spTree>
    <p:extLst>
      <p:ext uri="{BB962C8B-B14F-4D97-AF65-F5344CB8AC3E}">
        <p14:creationId xmlns:p14="http://schemas.microsoft.com/office/powerpoint/2010/main" val="3867526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0" y="1715764"/>
            <a:ext cx="8892000" cy="3477875"/>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=VCFv4.3</a:t>
            </a:r>
          </a:p>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fileDate</a:t>
            </a:r>
            <a:r>
              <a:rPr lang="en-GB" sz="1000" dirty="0">
                <a:latin typeface="Courier New" panose="02070309020205020404" pitchFamily="49" charset="0"/>
                <a:cs typeface="Courier New" panose="02070309020205020404" pitchFamily="49" charset="0"/>
              </a:rPr>
              <a:t>=20090805</a:t>
            </a:r>
          </a:p>
          <a:p>
            <a:r>
              <a:rPr lang="en-GB" sz="1000" dirty="0">
                <a:latin typeface="Courier New" panose="02070309020205020404" pitchFamily="49" charset="0"/>
                <a:cs typeface="Courier New" panose="02070309020205020404" pitchFamily="49" charset="0"/>
              </a:rPr>
              <a:t>##source=myImputationProgramV3.1</a:t>
            </a:r>
          </a:p>
          <a:p>
            <a:r>
              <a:rPr lang="en-GB" sz="1000" dirty="0">
                <a:latin typeface="Courier New" panose="02070309020205020404" pitchFamily="49" charset="0"/>
                <a:cs typeface="Courier New" panose="02070309020205020404" pitchFamily="49" charset="0"/>
              </a:rPr>
              <a:t>##reference=file:///</a:t>
            </a:r>
            <a:r>
              <a:rPr lang="en-GB" sz="1000" dirty="0" err="1">
                <a:latin typeface="Courier New" panose="02070309020205020404" pitchFamily="49" charset="0"/>
                <a:cs typeface="Courier New" panose="02070309020205020404" pitchFamily="49" charset="0"/>
              </a:rPr>
              <a:t>seq</a:t>
            </a:r>
            <a:r>
              <a:rPr lang="en-GB" sz="1000" dirty="0">
                <a:latin typeface="Courier New" panose="02070309020205020404" pitchFamily="49" charset="0"/>
                <a:cs typeface="Courier New" panose="02070309020205020404" pitchFamily="49" charset="0"/>
              </a:rPr>
              <a:t>/references/1000GenomesPilot-NCBI36.fasta</a:t>
            </a:r>
          </a:p>
          <a:p>
            <a:r>
              <a:rPr lang="en-GB" sz="1000" dirty="0">
                <a:latin typeface="Courier New" panose="02070309020205020404" pitchFamily="49" charset="0"/>
                <a:cs typeface="Courier New" panose="02070309020205020404" pitchFamily="49" charset="0"/>
              </a:rPr>
              <a:t>##contig=&lt;ID=20,length=62435964,assembly=B36,md5=f126cdf8a6e0c7f379d618ff66beb2da,species="Homo sapiens”... ##phasing=partial</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NS,Number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="Number of Samples With Data"&gt;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Depth"&gt;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AA,Number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="Ancestral Allele"&gt;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DB,Number</a:t>
            </a:r>
            <a:r>
              <a:rPr lang="en-GB" sz="1000" dirty="0">
                <a:latin typeface="Courier New" panose="02070309020205020404" pitchFamily="49" charset="0"/>
                <a:cs typeface="Courier New" panose="02070309020205020404" pitchFamily="49" charset="0"/>
              </a:rPr>
              <a:t>=0,Type=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dbSNP</a:t>
            </a:r>
            <a:r>
              <a:rPr lang="en-GB" sz="1000" dirty="0">
                <a:latin typeface="Courier New" panose="02070309020205020404" pitchFamily="49" charset="0"/>
                <a:cs typeface="Courier New" panose="02070309020205020404" pitchFamily="49" charset="0"/>
              </a:rPr>
              <a:t> membership, build 129"&gt;</a:t>
            </a:r>
          </a:p>
          <a:p>
            <a:r>
              <a:rPr lang="en-GB" sz="1000" dirty="0">
                <a:latin typeface="Courier New" panose="02070309020205020404" pitchFamily="49" charset="0"/>
                <a:cs typeface="Courier New" panose="02070309020205020404" pitchFamily="49" charset="0"/>
              </a:rPr>
              <a:t>##INFO=&lt;ID=H2,Number=0,Type=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="HapMap2 membership"&gt;</a:t>
            </a:r>
          </a:p>
          <a:p>
            <a:r>
              <a:rPr lang="en-GB" sz="1000" dirty="0">
                <a:latin typeface="Courier New" panose="02070309020205020404" pitchFamily="49" charset="0"/>
                <a:cs typeface="Courier New" panose="02070309020205020404" pitchFamily="49" charset="0"/>
              </a:rPr>
              <a:t>##FILTER=&lt;ID=q10,Description="Quality below 10"&gt;</a:t>
            </a:r>
          </a:p>
          <a:p>
            <a:r>
              <a:rPr lang="en-GB" sz="1000" dirty="0">
                <a:latin typeface="Courier New" panose="02070309020205020404" pitchFamily="49" charset="0"/>
                <a:cs typeface="Courier New" panose="02070309020205020404" pitchFamily="49" charset="0"/>
              </a:rPr>
              <a:t>##FILTER=&lt;ID=s50,Description="Less than 50% of samples have data"&gt;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GQ,Number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="Genotype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="Read Depth"&gt;</a:t>
            </a:r>
          </a:p>
          <a:p>
            <a:r>
              <a:rPr lang="en-GB" sz="1000" dirty="0">
                <a:latin typeface="Courier New" panose="02070309020205020404" pitchFamily="49" charset="0"/>
                <a:cs typeface="Courier New" panose="02070309020205020404" pitchFamily="49" charset="0"/>
              </a:rPr>
              <a:t>#CHROM POS     ID        REF ALT    QUAL FILTER INFO	             	FORMAT    NA00001   NA00002   NA00003</a:t>
            </a:r>
          </a:p>
          <a:p>
            <a:pPr marL="228600" indent="-228600">
              <a:buAutoNum type="arabicPlain" startAt="20"/>
            </a:pPr>
            <a:r>
              <a:rPr lang="en-GB" sz="1000" dirty="0">
                <a:latin typeface="Courier New" panose="02070309020205020404" pitchFamily="49" charset="0"/>
                <a:cs typeface="Courier New" panose="02070309020205020404" pitchFamily="49" charset="0"/>
              </a:rPr>
              <a:t>    14370   rs6054257 G   A      29   PASS   NS=3;DP=14;AF=0.5;DB;H2 GT:GQ:DP  0|0:48:1  1|0:48:8  1|1:43:5</a:t>
            </a:r>
          </a:p>
          <a:p>
            <a:r>
              <a:rPr lang="en-GB" sz="1000" dirty="0">
                <a:latin typeface="Courier New" panose="02070309020205020404" pitchFamily="49" charset="0"/>
                <a:cs typeface="Courier New" panose="02070309020205020404" pitchFamily="49" charset="0"/>
              </a:rPr>
              <a:t>20     17330   .         T   A      3    q10    NS=3;DP=11;AF=0.017     GT:GQ:DP  0|0:49:3  0|1:3:5   0|0:41:3</a:t>
            </a:r>
          </a:p>
          <a:p>
            <a:r>
              <a:rPr lang="en-GB" sz="1000" dirty="0">
                <a:latin typeface="Courier New" panose="02070309020205020404" pitchFamily="49" charset="0"/>
                <a:cs typeface="Courier New" panose="02070309020205020404" pitchFamily="49" charset="0"/>
              </a:rPr>
              <a:t>20     1230237 .         T   .      47   PASS   NS=3;DP=13;AA=T         GT:GQ:DP  0|0:54:7  0|0:48:4  0|0:61:2</a:t>
            </a:r>
          </a:p>
          <a:p>
            <a:r>
              <a:rPr lang="en-GB" sz="1000" dirty="0">
                <a:latin typeface="Courier New" panose="02070309020205020404" pitchFamily="49" charset="0"/>
                <a:cs typeface="Courier New" panose="02070309020205020404" pitchFamily="49" charset="0"/>
              </a:rPr>
              <a:t>20     1234567 microsat1 GTC G,GTCT 50   PASS   NS=3;DP=9;AA=G          GT:GQ:DP  0|1:35:4  0|2:17:2  1|1:40:3</a:t>
            </a:r>
          </a:p>
        </p:txBody>
      </p:sp>
    </p:spTree>
    <p:extLst>
      <p:ext uri="{BB962C8B-B14F-4D97-AF65-F5344CB8AC3E}">
        <p14:creationId xmlns:p14="http://schemas.microsoft.com/office/powerpoint/2010/main" val="511262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latshållare för innehåll 5">
            <a:extLst>
              <a:ext uri="{FF2B5EF4-FFF2-40B4-BE49-F238E27FC236}">
                <a16:creationId xmlns:a16="http://schemas.microsoft.com/office/drawing/2014/main" id="{298ADAC6-ABE9-2D4F-AD9E-0187D532CF9C}"/>
              </a:ext>
            </a:extLst>
          </p:cNvPr>
          <p:cNvPicPr>
            <a:picLocks noGrp="1" noChangeAspect="1"/>
          </p:cNvPicPr>
          <p:nvPr>
            <p:ph idx="1"/>
          </p:nvPr>
        </p:nvPicPr>
        <p:blipFill>
          <a:blip r:embed="rId3"/>
          <a:stretch>
            <a:fillRect/>
          </a:stretch>
        </p:blipFill>
        <p:spPr>
          <a:xfrm>
            <a:off x="1586523" y="1511025"/>
            <a:ext cx="5509846" cy="4653191"/>
          </a:xfrm>
        </p:spPr>
      </p:pic>
      <p:sp>
        <p:nvSpPr>
          <p:cNvPr id="3" name="Rubrik 2">
            <a:extLst>
              <a:ext uri="{FF2B5EF4-FFF2-40B4-BE49-F238E27FC236}">
                <a16:creationId xmlns:a16="http://schemas.microsoft.com/office/drawing/2014/main" id="{E7F55622-D798-DF42-BBED-ADE80DAF9B40}"/>
              </a:ext>
            </a:extLst>
          </p:cNvPr>
          <p:cNvSpPr>
            <a:spLocks noGrp="1"/>
          </p:cNvSpPr>
          <p:nvPr>
            <p:ph type="title"/>
          </p:nvPr>
        </p:nvSpPr>
        <p:spPr/>
        <p:txBody>
          <a:bodyPr/>
          <a:lstStyle/>
          <a:p>
            <a:r>
              <a:rPr lang="en-GB" dirty="0"/>
              <a:t>NGS overview</a:t>
            </a:r>
          </a:p>
        </p:txBody>
      </p:sp>
      <p:sp>
        <p:nvSpPr>
          <p:cNvPr id="4" name="Rektangel 3">
            <a:extLst>
              <a:ext uri="{FF2B5EF4-FFF2-40B4-BE49-F238E27FC236}">
                <a16:creationId xmlns:a16="http://schemas.microsoft.com/office/drawing/2014/main" id="{D3927D9F-38DF-3E49-BB8C-62F099ED10CC}"/>
              </a:ext>
            </a:extLst>
          </p:cNvPr>
          <p:cNvSpPr/>
          <p:nvPr/>
        </p:nvSpPr>
        <p:spPr>
          <a:xfrm>
            <a:off x="660399" y="6476832"/>
            <a:ext cx="8272585" cy="276999"/>
          </a:xfrm>
          <a:prstGeom prst="rect">
            <a:avLst/>
          </a:prstGeom>
        </p:spPr>
        <p:txBody>
          <a:bodyPr wrap="square">
            <a:spAutoFit/>
          </a:bodyPr>
          <a:lstStyle/>
          <a:p>
            <a:r>
              <a:rPr lang="sv-SE" sz="1200" dirty="0">
                <a:latin typeface="+mj-lt"/>
                <a:hlinkClick r:id="rId4">
                  <a:extLst>
                    <a:ext uri="{A12FA001-AC4F-418D-AE19-62706E023703}">
                      <ahyp:hlinkClr xmlns:ahyp="http://schemas.microsoft.com/office/drawing/2018/hyperlinkcolor" val="tx"/>
                    </a:ext>
                  </a:extLst>
                </a:hlinkClick>
              </a:rPr>
              <a:t>Library construction for next-generation sequencing: Overviews and challenges</a:t>
            </a:r>
            <a:r>
              <a:rPr lang="sv-SE" sz="1200" dirty="0">
                <a:latin typeface="+mj-lt"/>
              </a:rPr>
              <a:t>, Steven </a:t>
            </a:r>
            <a:r>
              <a:rPr lang="sv-SE" sz="1200" dirty="0" err="1">
                <a:latin typeface="+mj-lt"/>
              </a:rPr>
              <a:t>Head</a:t>
            </a:r>
            <a:r>
              <a:rPr lang="sv-SE" sz="1200" dirty="0">
                <a:latin typeface="+mj-lt"/>
              </a:rPr>
              <a:t> et al. </a:t>
            </a:r>
            <a:endParaRPr lang="en-GB" sz="1200" dirty="0">
              <a:latin typeface="+mj-lt"/>
            </a:endParaRPr>
          </a:p>
        </p:txBody>
      </p:sp>
    </p:spTree>
    <p:extLst>
      <p:ext uri="{BB962C8B-B14F-4D97-AF65-F5344CB8AC3E}">
        <p14:creationId xmlns:p14="http://schemas.microsoft.com/office/powerpoint/2010/main" val="131696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Population based variant projects</a:t>
            </a:r>
          </a:p>
        </p:txBody>
      </p:sp>
      <p:sp>
        <p:nvSpPr>
          <p:cNvPr id="3" name="Title 2"/>
          <p:cNvSpPr>
            <a:spLocks noGrp="1"/>
          </p:cNvSpPr>
          <p:nvPr>
            <p:ph type="title"/>
          </p:nvPr>
        </p:nvSpPr>
        <p:spPr/>
        <p:txBody>
          <a:bodyPr/>
          <a:lstStyle/>
          <a:p>
            <a:r>
              <a:rPr lang="en-US" dirty="0"/>
              <a:t>Variants</a:t>
            </a:r>
          </a:p>
        </p:txBody>
      </p:sp>
      <p:pic>
        <p:nvPicPr>
          <p:cNvPr id="4" name="Picture 3" descr="100624-uk10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719" y="4176737"/>
            <a:ext cx="2963748" cy="2190210"/>
          </a:xfrm>
          <a:prstGeom prst="rect">
            <a:avLst/>
          </a:prstGeom>
        </p:spPr>
      </p:pic>
      <p:pic>
        <p:nvPicPr>
          <p:cNvPr id="5" name="Picture 4" descr="pr31oct12_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5706" y="2530365"/>
            <a:ext cx="2654504" cy="3756123"/>
          </a:xfrm>
          <a:prstGeom prst="rect">
            <a:avLst/>
          </a:prstGeom>
        </p:spPr>
      </p:pic>
      <p:pic>
        <p:nvPicPr>
          <p:cNvPr id="9" name="Bildobjekt 8">
            <a:extLst>
              <a:ext uri="{FF2B5EF4-FFF2-40B4-BE49-F238E27FC236}">
                <a16:creationId xmlns:a16="http://schemas.microsoft.com/office/drawing/2014/main" id="{01DDEA14-D3DD-F744-BE7E-63EC234B99E7}"/>
              </a:ext>
            </a:extLst>
          </p:cNvPr>
          <p:cNvPicPr>
            <a:picLocks noChangeAspect="1"/>
          </p:cNvPicPr>
          <p:nvPr/>
        </p:nvPicPr>
        <p:blipFill>
          <a:blip r:embed="rId5"/>
          <a:stretch>
            <a:fillRect/>
          </a:stretch>
        </p:blipFill>
        <p:spPr>
          <a:xfrm>
            <a:off x="5606113" y="1778400"/>
            <a:ext cx="1498960" cy="2398337"/>
          </a:xfrm>
          <a:prstGeom prst="rect">
            <a:avLst/>
          </a:prstGeom>
        </p:spPr>
      </p:pic>
    </p:spTree>
    <p:extLst>
      <p:ext uri="{BB962C8B-B14F-4D97-AF65-F5344CB8AC3E}">
        <p14:creationId xmlns:p14="http://schemas.microsoft.com/office/powerpoint/2010/main" val="1168633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66219"/>
            <a:ext cx="7886700" cy="1325563"/>
          </a:xfrm>
        </p:spPr>
        <p:txBody>
          <a:bodyPr/>
          <a:lstStyle/>
          <a:p>
            <a:r>
              <a:rPr lang="en-US" dirty="0"/>
              <a:t>Todays workshop</a:t>
            </a:r>
            <a:br>
              <a:rPr lang="en-US" dirty="0"/>
            </a:br>
            <a:endParaRPr lang="en-US" dirty="0"/>
          </a:p>
        </p:txBody>
      </p:sp>
    </p:spTree>
    <p:extLst>
      <p:ext uri="{BB962C8B-B14F-4D97-AF65-F5344CB8AC3E}">
        <p14:creationId xmlns:p14="http://schemas.microsoft.com/office/powerpoint/2010/main" val="3897242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2C951E5-DEC6-A348-B50C-9306DA7695D7}"/>
              </a:ext>
            </a:extLst>
          </p:cNvPr>
          <p:cNvSpPr>
            <a:spLocks noGrp="1"/>
          </p:cNvSpPr>
          <p:nvPr>
            <p:ph type="title"/>
          </p:nvPr>
        </p:nvSpPr>
        <p:spPr>
          <a:xfrm>
            <a:off x="300069" y="487202"/>
            <a:ext cx="8543861" cy="635149"/>
          </a:xfrm>
        </p:spPr>
        <p:txBody>
          <a:bodyPr/>
          <a:lstStyle/>
          <a:p>
            <a:r>
              <a:rPr lang="en-GB" dirty="0"/>
              <a:t>1000 Genomes data</a:t>
            </a:r>
          </a:p>
        </p:txBody>
      </p:sp>
      <p:pic>
        <p:nvPicPr>
          <p:cNvPr id="9" name="Bildobjekt 8">
            <a:extLst>
              <a:ext uri="{FF2B5EF4-FFF2-40B4-BE49-F238E27FC236}">
                <a16:creationId xmlns:a16="http://schemas.microsoft.com/office/drawing/2014/main" id="{16AE5205-B983-E84C-9646-963C41E2F430}"/>
              </a:ext>
            </a:extLst>
          </p:cNvPr>
          <p:cNvPicPr>
            <a:picLocks noChangeAspect="1"/>
          </p:cNvPicPr>
          <p:nvPr/>
        </p:nvPicPr>
        <p:blipFill>
          <a:blip r:embed="rId3"/>
          <a:stretch>
            <a:fillRect/>
          </a:stretch>
        </p:blipFill>
        <p:spPr>
          <a:xfrm>
            <a:off x="127936" y="2091931"/>
            <a:ext cx="3061089" cy="3962323"/>
          </a:xfrm>
          <a:prstGeom prst="rect">
            <a:avLst/>
          </a:prstGeom>
        </p:spPr>
      </p:pic>
      <p:sp>
        <p:nvSpPr>
          <p:cNvPr id="10" name="textruta 9">
            <a:extLst>
              <a:ext uri="{FF2B5EF4-FFF2-40B4-BE49-F238E27FC236}">
                <a16:creationId xmlns:a16="http://schemas.microsoft.com/office/drawing/2014/main" id="{47438BE1-86E0-9744-9A0A-574A33F2E456}"/>
              </a:ext>
            </a:extLst>
          </p:cNvPr>
          <p:cNvSpPr txBox="1"/>
          <p:nvPr/>
        </p:nvSpPr>
        <p:spPr>
          <a:xfrm>
            <a:off x="3271100" y="2200467"/>
            <a:ext cx="5872900" cy="2954655"/>
          </a:xfrm>
          <a:prstGeom prst="rect">
            <a:avLst/>
          </a:prstGeom>
          <a:noFill/>
        </p:spPr>
        <p:txBody>
          <a:bodyPr wrap="square" rtlCol="0">
            <a:spAutoFit/>
          </a:bodyPr>
          <a:lstStyle/>
          <a:p>
            <a:pPr marL="342900" indent="-342900">
              <a:buFont typeface="Arial" panose="020B0604020202020204" pitchFamily="34" charset="0"/>
              <a:buChar char="•"/>
            </a:pPr>
            <a:r>
              <a:rPr lang="en-GB" sz="2400" dirty="0"/>
              <a:t>Low coverage WGS data </a:t>
            </a:r>
          </a:p>
          <a:p>
            <a:pPr marL="342900" indent="-342900">
              <a:buFont typeface="Arial" panose="020B0604020202020204" pitchFamily="34" charset="0"/>
              <a:buChar char="•"/>
            </a:pPr>
            <a:r>
              <a:rPr lang="en-GB" sz="2400" dirty="0"/>
              <a:t>3 samples</a:t>
            </a:r>
          </a:p>
          <a:p>
            <a:pPr marL="342900" indent="-342900">
              <a:buFont typeface="Arial" panose="020B0604020202020204" pitchFamily="34" charset="0"/>
              <a:buChar char="•"/>
            </a:pPr>
            <a:r>
              <a:rPr lang="en-GB" sz="2400" dirty="0"/>
              <a:t>Small region on chromosome 2</a:t>
            </a:r>
          </a:p>
          <a:p>
            <a:pPr marL="285750" indent="-285750">
              <a:buFont typeface="Arial" panose="020B0604020202020204" pitchFamily="34" charset="0"/>
              <a:buChar char="•"/>
            </a:pPr>
            <a:endParaRPr lang="en-GB" sz="2400" dirty="0"/>
          </a:p>
          <a:p>
            <a:r>
              <a:rPr lang="en-GB" sz="2400" dirty="0"/>
              <a:t>About the samples: </a:t>
            </a:r>
          </a:p>
          <a:p>
            <a:r>
              <a:rPr lang="en-GB" sz="2400" dirty="0"/>
              <a:t>https://</a:t>
            </a:r>
            <a:r>
              <a:rPr lang="en-GB" sz="2400" dirty="0" err="1"/>
              <a:t>www.internationalgenome.org</a:t>
            </a:r>
            <a:r>
              <a:rPr lang="en-GB" sz="2400" dirty="0"/>
              <a:t>/data-portal/sample</a:t>
            </a:r>
          </a:p>
          <a:p>
            <a:endParaRPr lang="en-GB" dirty="0"/>
          </a:p>
        </p:txBody>
      </p:sp>
    </p:spTree>
    <p:extLst>
      <p:ext uri="{BB962C8B-B14F-4D97-AF65-F5344CB8AC3E}">
        <p14:creationId xmlns:p14="http://schemas.microsoft.com/office/powerpoint/2010/main" val="2807342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a:xfrm>
            <a:off x="300069" y="365205"/>
            <a:ext cx="8543861" cy="635149"/>
          </a:xfrm>
        </p:spPr>
        <p:txBody>
          <a:bodyPr/>
          <a:lstStyle/>
          <a:p>
            <a:r>
              <a:rPr lang="en-US" dirty="0"/>
              <a:t>Lactose and Lactase</a:t>
            </a:r>
            <a:endParaRPr lang="en-GB" dirty="0"/>
          </a:p>
        </p:txBody>
      </p:sp>
      <p:sp>
        <p:nvSpPr>
          <p:cNvPr id="4" name="Platshållare för bildnummer 3">
            <a:extLst>
              <a:ext uri="{FF2B5EF4-FFF2-40B4-BE49-F238E27FC236}">
                <a16:creationId xmlns:a16="http://schemas.microsoft.com/office/drawing/2014/main" id="{B3553327-4612-9D4E-8638-923DD485FBCB}"/>
              </a:ext>
            </a:extLst>
          </p:cNvPr>
          <p:cNvSpPr>
            <a:spLocks noGrp="1"/>
          </p:cNvSpPr>
          <p:nvPr>
            <p:ph type="sldNum" sz="quarter" idx="12"/>
          </p:nvPr>
        </p:nvSpPr>
        <p:spPr/>
        <p:txBody>
          <a:bodyPr/>
          <a:lstStyle/>
          <a:p>
            <a:fld id="{97DED537-10C4-8C40-8E87-51060FF45365}" type="slidenum">
              <a:rPr lang="sv-SE" smtClean="0"/>
              <a:pPr/>
              <a:t>33</a:t>
            </a:fld>
            <a:endParaRPr lang="sv-SE"/>
          </a:p>
        </p:txBody>
      </p:sp>
      <p:pic>
        <p:nvPicPr>
          <p:cNvPr id="5" name="Picture 3" descr="lactase.png">
            <a:extLst>
              <a:ext uri="{FF2B5EF4-FFF2-40B4-BE49-F238E27FC236}">
                <a16:creationId xmlns:a16="http://schemas.microsoft.com/office/drawing/2014/main" id="{9C4F5BCD-36AC-5741-AA09-BB656D04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810" y="2013161"/>
            <a:ext cx="8079801" cy="3012808"/>
          </a:xfrm>
          <a:prstGeom prst="rect">
            <a:avLst/>
          </a:prstGeom>
        </p:spPr>
      </p:pic>
      <p:sp>
        <p:nvSpPr>
          <p:cNvPr id="6" name="TextBox 4">
            <a:extLst>
              <a:ext uri="{FF2B5EF4-FFF2-40B4-BE49-F238E27FC236}">
                <a16:creationId xmlns:a16="http://schemas.microsoft.com/office/drawing/2014/main" id="{D0B7ED97-C8AF-C34C-9A49-346E0DFC14DA}"/>
              </a:ext>
            </a:extLst>
          </p:cNvPr>
          <p:cNvSpPr txBox="1"/>
          <p:nvPr/>
        </p:nvSpPr>
        <p:spPr>
          <a:xfrm>
            <a:off x="3544612" y="5763498"/>
            <a:ext cx="4669868" cy="291170"/>
          </a:xfrm>
          <a:prstGeom prst="rect">
            <a:avLst/>
          </a:prstGeom>
          <a:noFill/>
        </p:spPr>
        <p:txBody>
          <a:bodyPr wrap="none" rtlCol="0">
            <a:spAutoFit/>
          </a:bodyPr>
          <a:lstStyle/>
          <a:p>
            <a:r>
              <a:rPr lang="en-US" sz="1292" dirty="0"/>
              <a:t>http://</a:t>
            </a:r>
            <a:r>
              <a:rPr lang="en-US" sz="1292" dirty="0" err="1"/>
              <a:t>www.yogurtinnutrition.com</a:t>
            </a:r>
            <a:r>
              <a:rPr lang="en-US" sz="1292" dirty="0"/>
              <a:t>/lactose-as-a-nutrient/</a:t>
            </a:r>
          </a:p>
        </p:txBody>
      </p:sp>
    </p:spTree>
    <p:extLst>
      <p:ext uri="{BB962C8B-B14F-4D97-AF65-F5344CB8AC3E}">
        <p14:creationId xmlns:p14="http://schemas.microsoft.com/office/powerpoint/2010/main" val="2959571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D397A0C-9964-B647-8B9B-6C8485AD0562}"/>
              </a:ext>
            </a:extLst>
          </p:cNvPr>
          <p:cNvSpPr>
            <a:spLocks noGrp="1"/>
          </p:cNvSpPr>
          <p:nvPr>
            <p:ph type="title"/>
          </p:nvPr>
        </p:nvSpPr>
        <p:spPr>
          <a:xfrm>
            <a:off x="307885" y="207284"/>
            <a:ext cx="4693323" cy="635149"/>
          </a:xfrm>
        </p:spPr>
        <p:txBody>
          <a:bodyPr/>
          <a:lstStyle/>
          <a:p>
            <a:r>
              <a:rPr lang="en-GB" sz="3600" dirty="0"/>
              <a:t>Prevalence of lactose intolerance</a:t>
            </a:r>
          </a:p>
        </p:txBody>
      </p:sp>
      <p:sp>
        <p:nvSpPr>
          <p:cNvPr id="4" name="Platshållare för bildnummer 3">
            <a:extLst>
              <a:ext uri="{FF2B5EF4-FFF2-40B4-BE49-F238E27FC236}">
                <a16:creationId xmlns:a16="http://schemas.microsoft.com/office/drawing/2014/main" id="{27456E3C-035F-C24C-B528-3B41EBBE6D4C}"/>
              </a:ext>
            </a:extLst>
          </p:cNvPr>
          <p:cNvSpPr>
            <a:spLocks noGrp="1"/>
          </p:cNvSpPr>
          <p:nvPr>
            <p:ph type="sldNum" sz="quarter" idx="12"/>
          </p:nvPr>
        </p:nvSpPr>
        <p:spPr/>
        <p:txBody>
          <a:bodyPr/>
          <a:lstStyle/>
          <a:p>
            <a:fld id="{97DED537-10C4-8C40-8E87-51060FF45365}" type="slidenum">
              <a:rPr lang="sv-SE" smtClean="0"/>
              <a:pPr/>
              <a:t>34</a:t>
            </a:fld>
            <a:endParaRPr lang="sv-SE"/>
          </a:p>
        </p:txBody>
      </p:sp>
      <p:pic>
        <p:nvPicPr>
          <p:cNvPr id="5" name="Picture 3" descr="1200px-Worldwide_prevalence_of_lactose_intolerance_in_recent_populations.jpg">
            <a:extLst>
              <a:ext uri="{FF2B5EF4-FFF2-40B4-BE49-F238E27FC236}">
                <a16:creationId xmlns:a16="http://schemas.microsoft.com/office/drawing/2014/main" id="{8275C451-F0B7-7B41-97D9-50B57E0E67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002" y="1779588"/>
            <a:ext cx="6311626" cy="4349762"/>
          </a:xfrm>
          <a:prstGeom prst="rect">
            <a:avLst/>
          </a:prstGeom>
        </p:spPr>
      </p:pic>
    </p:spTree>
    <p:extLst>
      <p:ext uri="{BB962C8B-B14F-4D97-AF65-F5344CB8AC3E}">
        <p14:creationId xmlns:p14="http://schemas.microsoft.com/office/powerpoint/2010/main" val="2300081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one:</a:t>
            </a:r>
            <a:br>
              <a:rPr lang="en-GB" sz="4000" dirty="0"/>
            </a:br>
            <a:br>
              <a:rPr lang="en-GB" sz="4000" dirty="0"/>
            </a:br>
            <a:r>
              <a:rPr lang="en-GB" sz="4000" dirty="0"/>
              <a:t>variant calling in one sample</a:t>
            </a:r>
            <a:br>
              <a:rPr lang="en-GB" sz="4000" dirty="0"/>
            </a:br>
            <a:endParaRPr lang="en-GB" sz="4000" dirty="0"/>
          </a:p>
        </p:txBody>
      </p:sp>
    </p:spTree>
    <p:extLst>
      <p:ext uri="{BB962C8B-B14F-4D97-AF65-F5344CB8AC3E}">
        <p14:creationId xmlns:p14="http://schemas.microsoft.com/office/powerpoint/2010/main" val="2194183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1537" y="701871"/>
            <a:ext cx="6440114" cy="745200"/>
          </a:xfrm>
        </p:spPr>
        <p:txBody>
          <a:bodyPr/>
          <a:lstStyle/>
          <a:p>
            <a:r>
              <a:rPr lang="en-US" sz="3200" dirty="0"/>
              <a:t>Basic variant calling workflow </a:t>
            </a:r>
            <a:br>
              <a:rPr lang="en-US" sz="3200" dirty="0"/>
            </a:br>
            <a:endParaRPr lang="en-US" sz="3200"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56644" y="2984332"/>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2" y="3184025"/>
            <a:ext cx="1672561"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 name="textruta 1">
            <a:extLst>
              <a:ext uri="{FF2B5EF4-FFF2-40B4-BE49-F238E27FC236}">
                <a16:creationId xmlns:a16="http://schemas.microsoft.com/office/drawing/2014/main" id="{F195CA27-9741-884D-B572-639CC38004AF}"/>
              </a:ext>
            </a:extLst>
          </p:cNvPr>
          <p:cNvSpPr txBox="1"/>
          <p:nvPr/>
        </p:nvSpPr>
        <p:spPr>
          <a:xfrm>
            <a:off x="372235" y="1706236"/>
            <a:ext cx="8529004"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For learning the concepts!</a:t>
            </a:r>
          </a:p>
          <a:p>
            <a:pPr marL="285750" indent="-285750">
              <a:buFont typeface="Arial" panose="020B0604020202020204" pitchFamily="34" charset="0"/>
              <a:buChar char="•"/>
            </a:pPr>
            <a:r>
              <a:rPr lang="en-US" sz="2000" dirty="0"/>
              <a:t>The minimum steps needed to go from </a:t>
            </a:r>
            <a:r>
              <a:rPr lang="en-US" sz="2000" dirty="0" err="1"/>
              <a:t>fastq</a:t>
            </a:r>
            <a:r>
              <a:rPr lang="en-US" sz="2000" dirty="0"/>
              <a:t> files to </a:t>
            </a:r>
            <a:r>
              <a:rPr lang="en-US" sz="2000" dirty="0" err="1"/>
              <a:t>vcf</a:t>
            </a:r>
            <a:r>
              <a:rPr lang="en-US" sz="2000" dirty="0"/>
              <a:t> file for one sample</a:t>
            </a:r>
          </a:p>
        </p:txBody>
      </p:sp>
      <p:sp>
        <p:nvSpPr>
          <p:cNvPr id="7" name="Rektangel med rundade hörn 6">
            <a:extLst>
              <a:ext uri="{FF2B5EF4-FFF2-40B4-BE49-F238E27FC236}">
                <a16:creationId xmlns:a16="http://schemas.microsoft.com/office/drawing/2014/main" id="{E85FB6A1-C26A-D745-B594-D1C603F16E48}"/>
              </a:ext>
            </a:extLst>
          </p:cNvPr>
          <p:cNvSpPr/>
          <p:nvPr/>
        </p:nvSpPr>
        <p:spPr>
          <a:xfrm>
            <a:off x="907449" y="3777773"/>
            <a:ext cx="1536346" cy="317267"/>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Rektangel med rundade hörn 8">
            <a:extLst>
              <a:ext uri="{FF2B5EF4-FFF2-40B4-BE49-F238E27FC236}">
                <a16:creationId xmlns:a16="http://schemas.microsoft.com/office/drawing/2014/main" id="{0D6571AD-1255-1240-B3B3-19D4A908D988}"/>
              </a:ext>
            </a:extLst>
          </p:cNvPr>
          <p:cNvSpPr/>
          <p:nvPr/>
        </p:nvSpPr>
        <p:spPr>
          <a:xfrm>
            <a:off x="844061" y="4259160"/>
            <a:ext cx="1672561" cy="46658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Rektangel med rundade hörn 9">
            <a:extLst>
              <a:ext uri="{FF2B5EF4-FFF2-40B4-BE49-F238E27FC236}">
                <a16:creationId xmlns:a16="http://schemas.microsoft.com/office/drawing/2014/main" id="{0EBE50C3-ACA2-FB42-B9E5-6BC49562CDD1}"/>
              </a:ext>
            </a:extLst>
          </p:cNvPr>
          <p:cNvSpPr/>
          <p:nvPr/>
        </p:nvSpPr>
        <p:spPr>
          <a:xfrm>
            <a:off x="3762795" y="3764161"/>
            <a:ext cx="1925905" cy="2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1" name="Vinklad  10">
            <a:extLst>
              <a:ext uri="{FF2B5EF4-FFF2-40B4-BE49-F238E27FC236}">
                <a16:creationId xmlns:a16="http://schemas.microsoft.com/office/drawing/2014/main" id="{87DD5163-7690-F541-879D-BAE8C7FC8C40}"/>
              </a:ext>
            </a:extLst>
          </p:cNvPr>
          <p:cNvCxnSpPr/>
          <p:nvPr/>
        </p:nvCxnSpPr>
        <p:spPr>
          <a:xfrm flipV="1">
            <a:off x="2581359" y="3948913"/>
            <a:ext cx="1108609" cy="504890"/>
          </a:xfrm>
          <a:prstGeom prst="bentConnector3">
            <a:avLst/>
          </a:prstGeom>
          <a:ln w="63500">
            <a:prstDash val="sysDot"/>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7097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title"/>
          </p:nvPr>
        </p:nvSpPr>
        <p:spPr>
          <a:xfrm>
            <a:off x="250825" y="591152"/>
            <a:ext cx="9144000" cy="1143001"/>
          </a:xfrm>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a:t>Workshop part </a:t>
            </a:r>
            <a:r>
              <a:rPr lang="sv-SE" sz="4000" dirty="0" err="1"/>
              <a:t>one</a:t>
            </a:r>
            <a:endParaRPr sz="4000" dirty="0"/>
          </a:p>
        </p:txBody>
      </p:sp>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extLst>
              <p:ext uri="{D42A27DB-BD31-4B8C-83A1-F6EECF244321}">
                <p14:modId xmlns:p14="http://schemas.microsoft.com/office/powerpoint/2010/main" val="3352911770"/>
              </p:ext>
            </p:extLst>
          </p:nvPr>
        </p:nvGraphicFramePr>
        <p:xfrm>
          <a:off x="1962150" y="1943099"/>
          <a:ext cx="4367406" cy="4643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3">
            <a:extLst>
              <a:ext uri="{FF2B5EF4-FFF2-40B4-BE49-F238E27FC236}">
                <a16:creationId xmlns:a16="http://schemas.microsoft.com/office/drawing/2014/main" id="{2EE5C6BA-038B-9541-9F1F-94D1B29704D9}"/>
              </a:ext>
            </a:extLst>
          </p:cNvPr>
          <p:cNvGraphicFramePr>
            <a:graphicFrameLocks/>
          </p:cNvGraphicFramePr>
          <p:nvPr>
            <p:extLst>
              <p:ext uri="{D42A27DB-BD31-4B8C-83A1-F6EECF244321}">
                <p14:modId xmlns:p14="http://schemas.microsoft.com/office/powerpoint/2010/main" val="3692683042"/>
              </p:ext>
            </p:extLst>
          </p:nvPr>
        </p:nvGraphicFramePr>
        <p:xfrm>
          <a:off x="3776546" y="724502"/>
          <a:ext cx="3802565" cy="28993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65216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two (if you have time):</a:t>
            </a:r>
            <a:br>
              <a:rPr lang="en-GB" sz="4000" dirty="0"/>
            </a:br>
            <a:br>
              <a:rPr lang="en-GB" sz="4000" dirty="0"/>
            </a:br>
            <a:r>
              <a:rPr lang="en-GB" sz="4000" dirty="0"/>
              <a:t>variant calling in cohort</a:t>
            </a:r>
            <a:br>
              <a:rPr lang="en-GB" sz="4000" dirty="0"/>
            </a:br>
            <a:endParaRPr lang="en-GB" sz="4000" dirty="0"/>
          </a:p>
        </p:txBody>
      </p:sp>
    </p:spTree>
    <p:extLst>
      <p:ext uri="{BB962C8B-B14F-4D97-AF65-F5344CB8AC3E}">
        <p14:creationId xmlns:p14="http://schemas.microsoft.com/office/powerpoint/2010/main" val="245147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630000"/>
            <a:ext cx="6242400" cy="745200"/>
          </a:xfrm>
        </p:spPr>
        <p:txBody>
          <a:bodyPr/>
          <a:lstStyle/>
          <a:p>
            <a:r>
              <a:rPr lang="en-US" sz="2400" dirty="0"/>
              <a:t>Joint genotyping of cohort</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10" name="Rektangel med rundade hörn 9">
            <a:extLst>
              <a:ext uri="{FF2B5EF4-FFF2-40B4-BE49-F238E27FC236}">
                <a16:creationId xmlns:a16="http://schemas.microsoft.com/office/drawing/2014/main" id="{8264E621-1D61-3C41-BDDC-4E969D668C8D}"/>
              </a:ext>
            </a:extLst>
          </p:cNvPr>
          <p:cNvSpPr/>
          <p:nvPr/>
        </p:nvSpPr>
        <p:spPr>
          <a:xfrm>
            <a:off x="3426106" y="1803895"/>
            <a:ext cx="2743199" cy="4006595"/>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07861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31473" y="2898512"/>
            <a:ext cx="7419565" cy="1429447"/>
          </a:xfrm>
        </p:spPr>
        <p:txBody>
          <a:bodyPr/>
          <a:lstStyle/>
          <a:p>
            <a:r>
              <a:rPr lang="en-US" dirty="0">
                <a:hlinkClick r:id="rId2"/>
              </a:rPr>
              <a:t>https://www.youtube.com/watch?v=fCd6B5HRaZ8</a:t>
            </a:r>
            <a:endParaRPr lang="en-US" dirty="0"/>
          </a:p>
          <a:p>
            <a:endParaRPr lang="en-US" dirty="0"/>
          </a:p>
        </p:txBody>
      </p:sp>
      <p:sp>
        <p:nvSpPr>
          <p:cNvPr id="3" name="Title 2"/>
          <p:cNvSpPr>
            <a:spLocks noGrp="1"/>
          </p:cNvSpPr>
          <p:nvPr>
            <p:ph type="title"/>
          </p:nvPr>
        </p:nvSpPr>
        <p:spPr/>
        <p:txBody>
          <a:bodyPr/>
          <a:lstStyle/>
          <a:p>
            <a:r>
              <a:rPr lang="en-US" dirty="0" err="1"/>
              <a:t>Illumina</a:t>
            </a:r>
            <a:r>
              <a:rPr lang="en-US" dirty="0"/>
              <a:t> sequencing</a:t>
            </a:r>
          </a:p>
        </p:txBody>
      </p:sp>
    </p:spTree>
    <p:extLst>
      <p:ext uri="{BB962C8B-B14F-4D97-AF65-F5344CB8AC3E}">
        <p14:creationId xmlns:p14="http://schemas.microsoft.com/office/powerpoint/2010/main" val="2868495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gVCF</a:t>
            </a:r>
            <a:r>
              <a:rPr lang="en-US" dirty="0"/>
              <a:t> Files</a:t>
            </a:r>
          </a:p>
        </p:txBody>
      </p:sp>
      <p:pic>
        <p:nvPicPr>
          <p:cNvPr id="8" name="Bildobjekt 7">
            <a:extLst>
              <a:ext uri="{FF2B5EF4-FFF2-40B4-BE49-F238E27FC236}">
                <a16:creationId xmlns:a16="http://schemas.microsoft.com/office/drawing/2014/main" id="{1189A490-21B1-9340-926E-DD5C344DA892}"/>
              </a:ext>
            </a:extLst>
          </p:cNvPr>
          <p:cNvPicPr>
            <a:picLocks noChangeAspect="1"/>
          </p:cNvPicPr>
          <p:nvPr/>
        </p:nvPicPr>
        <p:blipFill>
          <a:blip r:embed="rId3"/>
          <a:stretch>
            <a:fillRect/>
          </a:stretch>
        </p:blipFill>
        <p:spPr>
          <a:xfrm>
            <a:off x="986953" y="1704149"/>
            <a:ext cx="6536591" cy="5153851"/>
          </a:xfrm>
          <a:prstGeom prst="rect">
            <a:avLst/>
          </a:prstGeom>
        </p:spPr>
      </p:pic>
    </p:spTree>
    <p:extLst>
      <p:ext uri="{BB962C8B-B14F-4D97-AF65-F5344CB8AC3E}">
        <p14:creationId xmlns:p14="http://schemas.microsoft.com/office/powerpoint/2010/main" val="2114918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a:xfrm>
            <a:off x="307885" y="686786"/>
            <a:ext cx="8543861" cy="635149"/>
          </a:xfrm>
        </p:spPr>
        <p:txBody>
          <a:bodyPr/>
          <a:lstStyle/>
          <a:p>
            <a:r>
              <a:rPr lang="en-GB" sz="3200" dirty="0"/>
              <a:t>Joint variant calling workflow</a:t>
            </a:r>
          </a:p>
        </p:txBody>
      </p:sp>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41</a:t>
            </a:fld>
            <a:endParaRPr lang="sv-SE"/>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1694984" y="1576578"/>
            <a:ext cx="5396952" cy="5144897"/>
          </a:xfrm>
          <a:prstGeom prst="rect">
            <a:avLst/>
          </a:prstGeom>
        </p:spPr>
      </p:pic>
    </p:spTree>
    <p:extLst>
      <p:ext uri="{BB962C8B-B14F-4D97-AF65-F5344CB8AC3E}">
        <p14:creationId xmlns:p14="http://schemas.microsoft.com/office/powerpoint/2010/main" val="15876580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three (if you have time):</a:t>
            </a:r>
            <a:br>
              <a:rPr lang="en-GB" sz="4000" dirty="0"/>
            </a:br>
            <a:br>
              <a:rPr lang="en-GB" sz="4000" dirty="0"/>
            </a:br>
            <a:r>
              <a:rPr lang="en-GB" sz="4000" dirty="0"/>
              <a:t>Follow GATK best practices for  short variant discovery</a:t>
            </a:r>
            <a:br>
              <a:rPr lang="en-GB" sz="4000" dirty="0"/>
            </a:br>
            <a:endParaRPr lang="en-GB" sz="4000" dirty="0"/>
          </a:p>
        </p:txBody>
      </p:sp>
    </p:spTree>
    <p:extLst>
      <p:ext uri="{BB962C8B-B14F-4D97-AF65-F5344CB8AC3E}">
        <p14:creationId xmlns:p14="http://schemas.microsoft.com/office/powerpoint/2010/main" val="22678375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630000"/>
            <a:ext cx="6242400" cy="745200"/>
          </a:xfrm>
        </p:spPr>
        <p:txBody>
          <a:bodyPr/>
          <a:lstStyle/>
          <a:p>
            <a:r>
              <a:rPr lang="en-US" sz="2400" dirty="0"/>
              <a:t>GATK </a:t>
            </a:r>
            <a:br>
              <a:rPr lang="en-US" sz="2400" dirty="0"/>
            </a:br>
            <a:r>
              <a:rPr lang="en-US" sz="2400" dirty="0"/>
              <a:t>Best Practice Variant Calling Workflow</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
        <p:nvSpPr>
          <p:cNvPr id="6" name="Rektangel med rundade hörn 5">
            <a:extLst>
              <a:ext uri="{FF2B5EF4-FFF2-40B4-BE49-F238E27FC236}">
                <a16:creationId xmlns:a16="http://schemas.microsoft.com/office/drawing/2014/main" id="{3828C0ED-408A-904E-ACD4-FBBDA511DFF5}"/>
              </a:ext>
            </a:extLst>
          </p:cNvPr>
          <p:cNvSpPr/>
          <p:nvPr/>
        </p:nvSpPr>
        <p:spPr>
          <a:xfrm>
            <a:off x="844062" y="3782646"/>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ktangel med rundade hörn 6">
            <a:extLst>
              <a:ext uri="{FF2B5EF4-FFF2-40B4-BE49-F238E27FC236}">
                <a16:creationId xmlns:a16="http://schemas.microsoft.com/office/drawing/2014/main" id="{E08FDEAF-E13D-D847-A0C5-E5E5B6276B9C}"/>
              </a:ext>
            </a:extLst>
          </p:cNvPr>
          <p:cNvSpPr/>
          <p:nvPr/>
        </p:nvSpPr>
        <p:spPr>
          <a:xfrm>
            <a:off x="844062" y="4149393"/>
            <a:ext cx="1547446" cy="47871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Rektangel med rundade hörn 8">
            <a:extLst>
              <a:ext uri="{FF2B5EF4-FFF2-40B4-BE49-F238E27FC236}">
                <a16:creationId xmlns:a16="http://schemas.microsoft.com/office/drawing/2014/main" id="{6FA7C039-8225-274C-B2CD-9040E0FBDFBC}"/>
              </a:ext>
            </a:extLst>
          </p:cNvPr>
          <p:cNvSpPr/>
          <p:nvPr/>
        </p:nvSpPr>
        <p:spPr>
          <a:xfrm>
            <a:off x="6668056" y="2522934"/>
            <a:ext cx="1989807" cy="1259711"/>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073650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3200" dirty="0"/>
              <a:t>Mark Duplicates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2" y="3782646"/>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11685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2923907" y="1914697"/>
            <a:ext cx="6084698" cy="3909132"/>
          </a:xfrm>
          <a:prstGeom prst="rect">
            <a:avLst/>
          </a:prstGeom>
        </p:spPr>
      </p:pic>
      <p:sp>
        <p:nvSpPr>
          <p:cNvPr id="2" name="Content Placeholder 1"/>
          <p:cNvSpPr>
            <a:spLocks noGrp="1"/>
          </p:cNvSpPr>
          <p:nvPr>
            <p:ph idx="1"/>
          </p:nvPr>
        </p:nvSpPr>
        <p:spPr>
          <a:xfrm>
            <a:off x="408307" y="2760831"/>
            <a:ext cx="5039016" cy="2319169"/>
          </a:xfrm>
        </p:spPr>
        <p:txBody>
          <a:bodyPr/>
          <a:lstStyle/>
          <a:p>
            <a:r>
              <a:rPr lang="en-US" dirty="0">
                <a:ea typeface="Monaco" charset="0"/>
                <a:cs typeface="Monaco" charset="0"/>
              </a:rPr>
              <a:t>PCR duplicates - library preparation </a:t>
            </a:r>
          </a:p>
          <a:p>
            <a:r>
              <a:rPr lang="en-US" dirty="0">
                <a:ea typeface="Monaco" charset="0"/>
                <a:cs typeface="Monaco" charset="0"/>
              </a:rPr>
              <a:t>Optical duplicates - sequencing</a:t>
            </a:r>
          </a:p>
          <a:p>
            <a:r>
              <a:rPr lang="en-US" dirty="0">
                <a:ea typeface="Monaco" charset="0"/>
                <a:cs typeface="Monaco" charset="0"/>
              </a:rPr>
              <a:t>Don</a:t>
            </a:r>
            <a:r>
              <a:rPr lang="uk-UA" dirty="0">
                <a:ea typeface="Monaco" charset="0"/>
                <a:cs typeface="Monaco" charset="0"/>
              </a:rPr>
              <a:t>’</a:t>
            </a:r>
            <a:r>
              <a:rPr lang="en-US" dirty="0">
                <a:ea typeface="Monaco" charset="0"/>
                <a:cs typeface="Monaco" charset="0"/>
              </a:rPr>
              <a:t>t add unique information</a:t>
            </a:r>
          </a:p>
          <a:p>
            <a:r>
              <a:rPr lang="en-US" dirty="0">
                <a:ea typeface="Monaco" charset="0"/>
                <a:cs typeface="Monaco" charset="0"/>
              </a:rPr>
              <a:t>Gives false allelic ratios of variants</a:t>
            </a:r>
          </a:p>
          <a:p>
            <a:r>
              <a:rPr lang="en-US" dirty="0">
                <a:ea typeface="Monaco" charset="0"/>
                <a:cs typeface="Monaco" charset="0"/>
              </a:rPr>
              <a:t>Should be removed/marked</a:t>
            </a:r>
          </a:p>
          <a:p>
            <a:endParaRPr lang="en-US" dirty="0">
              <a:ea typeface="Monaco" charset="0"/>
              <a:cs typeface="Monaco" charset="0"/>
            </a:endParaRPr>
          </a:p>
        </p:txBody>
      </p:sp>
      <p:sp>
        <p:nvSpPr>
          <p:cNvPr id="3" name="Title 2"/>
          <p:cNvSpPr>
            <a:spLocks noGrp="1"/>
          </p:cNvSpPr>
          <p:nvPr>
            <p:ph type="title"/>
          </p:nvPr>
        </p:nvSpPr>
        <p:spPr>
          <a:xfrm>
            <a:off x="236369" y="598452"/>
            <a:ext cx="6242400" cy="1316245"/>
          </a:xfrm>
        </p:spPr>
        <p:txBody>
          <a:bodyPr/>
          <a:lstStyle/>
          <a:p>
            <a:r>
              <a:rPr lang="en-US" dirty="0"/>
              <a:t>Duplicate reads</a:t>
            </a:r>
          </a:p>
        </p:txBody>
      </p:sp>
    </p:spTree>
    <p:extLst>
      <p:ext uri="{BB962C8B-B14F-4D97-AF65-F5344CB8AC3E}">
        <p14:creationId xmlns:p14="http://schemas.microsoft.com/office/powerpoint/2010/main" val="884859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5ACDAF03-4044-B24D-8107-E66D0E82003D}"/>
              </a:ext>
            </a:extLst>
          </p:cNvPr>
          <p:cNvSpPr>
            <a:spLocks noGrp="1"/>
          </p:cNvSpPr>
          <p:nvPr>
            <p:ph idx="1"/>
          </p:nvPr>
        </p:nvSpPr>
        <p:spPr/>
        <p:txBody>
          <a:bodyPr/>
          <a:lstStyle/>
          <a:p>
            <a:pPr marL="0" indent="0">
              <a:buNone/>
            </a:pPr>
            <a:r>
              <a:rPr lang="en-GB" dirty="0">
                <a:latin typeface="Courier New" panose="02070309020205020404" pitchFamily="49" charset="0"/>
                <a:cs typeface="Courier New" panose="02070309020205020404" pitchFamily="49" charset="0"/>
              </a:rPr>
              <a:t>Module load Picard</a:t>
            </a:r>
          </a:p>
          <a:p>
            <a:pPr marL="0" indent="0">
              <a:buNone/>
            </a:pPr>
            <a:endParaRPr lang="en-GB" dirty="0">
              <a:latin typeface="Courier New" panose="02070309020205020404" pitchFamily="49" charset="0"/>
              <a:cs typeface="Courier New" panose="02070309020205020404" pitchFamily="49" charset="0"/>
            </a:endParaRPr>
          </a:p>
          <a:p>
            <a:pPr marL="0" indent="0">
              <a:buNone/>
            </a:pPr>
            <a:r>
              <a:rPr lang="sv-SE" dirty="0">
                <a:latin typeface="Courier New" panose="02070309020205020404" pitchFamily="49" charset="0"/>
                <a:cs typeface="Courier New" panose="02070309020205020404" pitchFamily="49" charset="0"/>
              </a:rPr>
              <a:t>java -Xmx7g -</a:t>
            </a:r>
            <a:r>
              <a:rPr lang="sv-SE" dirty="0" err="1">
                <a:latin typeface="Courier New" panose="02070309020205020404" pitchFamily="49" charset="0"/>
                <a:cs typeface="Courier New" panose="02070309020205020404" pitchFamily="49" charset="0"/>
              </a:rPr>
              <a:t>jar</a:t>
            </a:r>
            <a:r>
              <a:rPr lang="sv-SE" dirty="0">
                <a:latin typeface="Courier New" panose="02070309020205020404" pitchFamily="49" charset="0"/>
                <a:cs typeface="Courier New" panose="02070309020205020404" pitchFamily="49" charset="0"/>
              </a:rPr>
              <a:t> $PICARD_HOME/</a:t>
            </a:r>
            <a:r>
              <a:rPr lang="sv-SE" dirty="0" err="1">
                <a:latin typeface="Courier New" panose="02070309020205020404" pitchFamily="49" charset="0"/>
                <a:cs typeface="Courier New" panose="02070309020205020404" pitchFamily="49" charset="0"/>
              </a:rPr>
              <a:t>picard.jar</a:t>
            </a:r>
            <a:r>
              <a:rPr lang="sv-SE" dirty="0">
                <a:latin typeface="Courier New" panose="02070309020205020404" pitchFamily="49" charset="0"/>
                <a:cs typeface="Courier New" panose="02070309020205020404" pitchFamily="49" charset="0"/>
              </a:rPr>
              <a:t> </a:t>
            </a:r>
            <a:r>
              <a:rPr lang="sv-SE" dirty="0" err="1">
                <a:latin typeface="Courier New" panose="02070309020205020404" pitchFamily="49" charset="0"/>
                <a:cs typeface="Courier New" panose="02070309020205020404" pitchFamily="49" charset="0"/>
              </a:rPr>
              <a:t>MarkDuplicates</a:t>
            </a:r>
            <a:r>
              <a:rPr lang="sv-SE" dirty="0">
                <a:latin typeface="Courier New" panose="02070309020205020404" pitchFamily="49" charset="0"/>
                <a:cs typeface="Courier New" panose="02070309020205020404" pitchFamily="49" charset="0"/>
              </a:rPr>
              <a:t>  </a:t>
            </a:r>
          </a:p>
          <a:p>
            <a:pPr marL="0" indent="0">
              <a:buNone/>
            </a:pPr>
            <a:r>
              <a:rPr lang="sv-SE" dirty="0">
                <a:latin typeface="Courier New" panose="02070309020205020404" pitchFamily="49" charset="0"/>
                <a:cs typeface="Courier New" panose="02070309020205020404" pitchFamily="49" charset="0"/>
              </a:rPr>
              <a:t>INPUT=</a:t>
            </a:r>
            <a:r>
              <a:rPr lang="sv-SE" dirty="0" err="1">
                <a:latin typeface="Courier New" panose="02070309020205020404" pitchFamily="49" charset="0"/>
                <a:cs typeface="Courier New" panose="02070309020205020404" pitchFamily="49" charset="0"/>
              </a:rPr>
              <a:t>sample.bam</a:t>
            </a:r>
            <a:endParaRPr lang="sv-SE" dirty="0">
              <a:latin typeface="Courier New" panose="02070309020205020404" pitchFamily="49" charset="0"/>
              <a:cs typeface="Courier New" panose="02070309020205020404" pitchFamily="49" charset="0"/>
            </a:endParaRPr>
          </a:p>
          <a:p>
            <a:pPr marL="0" indent="0">
              <a:buNone/>
            </a:pPr>
            <a:r>
              <a:rPr lang="sv-SE" dirty="0">
                <a:latin typeface="Courier New" panose="02070309020205020404" pitchFamily="49" charset="0"/>
                <a:cs typeface="Courier New" panose="02070309020205020404" pitchFamily="49" charset="0"/>
              </a:rPr>
              <a:t>OUTPUT=</a:t>
            </a:r>
            <a:r>
              <a:rPr lang="sv-SE" dirty="0" err="1">
                <a:latin typeface="Courier New" panose="02070309020205020404" pitchFamily="49" charset="0"/>
                <a:cs typeface="Courier New" panose="02070309020205020404" pitchFamily="49" charset="0"/>
              </a:rPr>
              <a:t>sample.md.bam</a:t>
            </a:r>
            <a:endParaRPr lang="sv-SE" dirty="0">
              <a:latin typeface="Courier New" panose="02070309020205020404" pitchFamily="49" charset="0"/>
              <a:cs typeface="Courier New" panose="02070309020205020404" pitchFamily="49" charset="0"/>
            </a:endParaRPr>
          </a:p>
          <a:p>
            <a:pPr marL="0" indent="0">
              <a:buNone/>
            </a:pPr>
            <a:r>
              <a:rPr lang="sv-SE" dirty="0">
                <a:latin typeface="Courier New" panose="02070309020205020404" pitchFamily="49" charset="0"/>
                <a:cs typeface="Courier New" panose="02070309020205020404" pitchFamily="49" charset="0"/>
              </a:rPr>
              <a:t>METRICS_FILE=</a:t>
            </a:r>
            <a:r>
              <a:rPr lang="sv-SE" dirty="0" err="1">
                <a:latin typeface="Courier New" panose="02070309020205020404" pitchFamily="49" charset="0"/>
                <a:cs typeface="Courier New" panose="02070309020205020404" pitchFamily="49" charset="0"/>
              </a:rPr>
              <a:t>sample.md.metrix.txt</a:t>
            </a:r>
            <a:endParaRPr lang="sv-SE" dirty="0">
              <a:latin typeface="Courier New" panose="02070309020205020404" pitchFamily="49" charset="0"/>
              <a:cs typeface="Courier New" panose="02070309020205020404" pitchFamily="49" charset="0"/>
            </a:endParaRPr>
          </a:p>
          <a:p>
            <a:pPr marL="0" indent="0">
              <a:buNone/>
            </a:pPr>
            <a:r>
              <a:rPr lang="sv-SE" dirty="0">
                <a:latin typeface="Courier New" panose="02070309020205020404" pitchFamily="49" charset="0"/>
                <a:cs typeface="Courier New" panose="02070309020205020404" pitchFamily="49" charset="0"/>
              </a:rPr>
              <a:t>READ_NAME_REGEX=</a:t>
            </a:r>
            <a:r>
              <a:rPr lang="sv-SE" dirty="0" err="1">
                <a:latin typeface="Courier New" panose="02070309020205020404" pitchFamily="49" charset="0"/>
                <a:cs typeface="Courier New" panose="02070309020205020404" pitchFamily="49" charset="0"/>
              </a:rPr>
              <a:t>null</a:t>
            </a:r>
            <a:endParaRPr lang="en-GB" dirty="0">
              <a:latin typeface="Courier New" panose="02070309020205020404" pitchFamily="49" charset="0"/>
              <a:cs typeface="Courier New" panose="02070309020205020404" pitchFamily="49" charset="0"/>
            </a:endParaRPr>
          </a:p>
        </p:txBody>
      </p:sp>
      <p:sp>
        <p:nvSpPr>
          <p:cNvPr id="3" name="Rubrik 2">
            <a:extLst>
              <a:ext uri="{FF2B5EF4-FFF2-40B4-BE49-F238E27FC236}">
                <a16:creationId xmlns:a16="http://schemas.microsoft.com/office/drawing/2014/main" id="{3ABA59C7-61E1-5A41-B03E-E005AD3D5F7C}"/>
              </a:ext>
            </a:extLst>
          </p:cNvPr>
          <p:cNvSpPr>
            <a:spLocks noGrp="1"/>
          </p:cNvSpPr>
          <p:nvPr>
            <p:ph type="title"/>
          </p:nvPr>
        </p:nvSpPr>
        <p:spPr/>
        <p:txBody>
          <a:bodyPr/>
          <a:lstStyle/>
          <a:p>
            <a:r>
              <a:rPr lang="en-GB" sz="3600" dirty="0"/>
              <a:t>Picard </a:t>
            </a:r>
            <a:r>
              <a:rPr lang="en-GB" sz="3600" dirty="0" err="1"/>
              <a:t>MarkDuplicates</a:t>
            </a:r>
            <a:endParaRPr lang="en-GB" sz="3600" dirty="0"/>
          </a:p>
        </p:txBody>
      </p:sp>
    </p:spTree>
    <p:extLst>
      <p:ext uri="{BB962C8B-B14F-4D97-AF65-F5344CB8AC3E}">
        <p14:creationId xmlns:p14="http://schemas.microsoft.com/office/powerpoint/2010/main" val="13427493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2400" dirty="0"/>
              <a:t>Base Quality Score Recalibration (BQSR)</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1" y="4146786"/>
            <a:ext cx="1559273"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34071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1661" y="818215"/>
            <a:ext cx="6242400" cy="745200"/>
          </a:xfrm>
        </p:spPr>
        <p:txBody>
          <a:bodyPr/>
          <a:lstStyle/>
          <a:p>
            <a:r>
              <a:rPr lang="en-US" sz="2400" dirty="0"/>
              <a:t>Base Quality Score Recalibration (BQSR)</a:t>
            </a:r>
          </a:p>
        </p:txBody>
      </p:sp>
      <p:sp>
        <p:nvSpPr>
          <p:cNvPr id="5" name="Content Placeholder 1"/>
          <p:cNvSpPr txBox="1">
            <a:spLocks/>
          </p:cNvSpPr>
          <p:nvPr/>
        </p:nvSpPr>
        <p:spPr>
          <a:xfrm>
            <a:off x="404400" y="1729200"/>
            <a:ext cx="8640000" cy="4629229"/>
          </a:xfrm>
          <a:prstGeom prst="rect">
            <a:avLst/>
          </a:prstGeom>
        </p:spPr>
        <p:txBody>
          <a:bodyPr vert="horz" lIns="0" tIns="0" rIns="0" bIns="0" rtlCol="0">
            <a:normAutofit fontScale="92500"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a:p>
            <a:r>
              <a:rPr lang="en-US" dirty="0"/>
              <a:t>During base calling, the sequencer estimates a quality score for each base. This is the quality scores present in the </a:t>
            </a:r>
            <a:r>
              <a:rPr lang="en-US" dirty="0" err="1"/>
              <a:t>fastq</a:t>
            </a:r>
            <a:r>
              <a:rPr lang="en-US" dirty="0"/>
              <a:t> files.</a:t>
            </a:r>
          </a:p>
          <a:p>
            <a:endParaRPr lang="en-US" dirty="0"/>
          </a:p>
          <a:p>
            <a:r>
              <a:rPr lang="en-US" dirty="0"/>
              <a:t>Systematic (non-random) errors in the base quality score estimation can occur.  </a:t>
            </a:r>
          </a:p>
          <a:p>
            <a:pPr lvl="1"/>
            <a:r>
              <a:rPr lang="en-US" dirty="0"/>
              <a:t>due to the physics or chemistry of the sequencing reaction</a:t>
            </a:r>
          </a:p>
          <a:p>
            <a:pPr lvl="1"/>
            <a:r>
              <a:rPr lang="en-US" dirty="0"/>
              <a:t>manufacturing flaws in the equipment</a:t>
            </a:r>
          </a:p>
          <a:p>
            <a:pPr lvl="1"/>
            <a:r>
              <a:rPr lang="en-US" dirty="0" err="1"/>
              <a:t>etc</a:t>
            </a:r>
            <a:endParaRPr lang="en-US" dirty="0"/>
          </a:p>
          <a:p>
            <a:endParaRPr lang="en-US" dirty="0"/>
          </a:p>
          <a:p>
            <a:r>
              <a:rPr lang="en-US" dirty="0"/>
              <a:t>Can cause bias in variant calling</a:t>
            </a:r>
          </a:p>
          <a:p>
            <a:endParaRPr lang="en-US" dirty="0"/>
          </a:p>
          <a:p>
            <a:r>
              <a:rPr lang="en-US" b="1" dirty="0"/>
              <a:t>Base </a:t>
            </a:r>
            <a:r>
              <a:rPr lang="en-US" b="1" dirty="0" err="1"/>
              <a:t>Qualtiy</a:t>
            </a:r>
            <a:r>
              <a:rPr lang="en-US" b="1" dirty="0"/>
              <a:t> Score Recalibration </a:t>
            </a:r>
            <a:r>
              <a:rPr lang="en-US" dirty="0"/>
              <a:t>helps to calibrate the scores so that they correspond to the real per-base sequencing error rate (</a:t>
            </a:r>
            <a:r>
              <a:rPr lang="en-US" dirty="0" err="1"/>
              <a:t>phred</a:t>
            </a:r>
            <a:r>
              <a:rPr lang="en-US" dirty="0"/>
              <a:t> scores)</a:t>
            </a:r>
          </a:p>
          <a:p>
            <a:pPr lvl="1"/>
            <a:endParaRPr lang="en-US" dirty="0"/>
          </a:p>
          <a:p>
            <a:pPr lvl="1"/>
            <a:endParaRPr lang="en-US" dirty="0"/>
          </a:p>
        </p:txBody>
      </p:sp>
    </p:spTree>
    <p:extLst>
      <p:ext uri="{BB962C8B-B14F-4D97-AF65-F5344CB8AC3E}">
        <p14:creationId xmlns:p14="http://schemas.microsoft.com/office/powerpoint/2010/main" val="505646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F96DD9A2-A395-3B47-9817-20E1F466579E}"/>
              </a:ext>
            </a:extLst>
          </p:cNvPr>
          <p:cNvSpPr>
            <a:spLocks noGrp="1"/>
          </p:cNvSpPr>
          <p:nvPr>
            <p:ph idx="1"/>
          </p:nvPr>
        </p:nvSpPr>
        <p:spPr>
          <a:xfrm>
            <a:off x="504000" y="1837177"/>
            <a:ext cx="8640000" cy="4629229"/>
          </a:xfrm>
        </p:spPr>
        <p:txBody>
          <a:bodyPr>
            <a:normAutofit fontScale="92500" lnSpcReduction="20000"/>
          </a:bodyPr>
          <a:lstStyle/>
          <a:p>
            <a:pPr marL="0" indent="0">
              <a:buNone/>
            </a:pPr>
            <a:r>
              <a:rPr lang="en-GB" dirty="0"/>
              <a:t>Module load GATK</a:t>
            </a:r>
          </a:p>
          <a:p>
            <a:pPr marL="0" indent="0">
              <a:buNone/>
            </a:pPr>
            <a:endParaRPr lang="en-GB" dirty="0"/>
          </a:p>
          <a:p>
            <a:pPr marL="0" indent="0">
              <a:buNone/>
            </a:pPr>
            <a:r>
              <a:rPr lang="sv-SE" dirty="0"/>
              <a:t>java -Xmx7g -</a:t>
            </a:r>
            <a:r>
              <a:rPr lang="sv-SE" dirty="0" err="1"/>
              <a:t>jar</a:t>
            </a:r>
            <a:r>
              <a:rPr lang="sv-SE" dirty="0"/>
              <a:t> $GATK_HOME/</a:t>
            </a:r>
            <a:r>
              <a:rPr lang="sv-SE" dirty="0" err="1"/>
              <a:t>GenomeAnalysisTK.jar</a:t>
            </a:r>
            <a:r>
              <a:rPr lang="sv-SE" dirty="0"/>
              <a:t> </a:t>
            </a:r>
          </a:p>
          <a:p>
            <a:pPr marL="0" indent="0">
              <a:buNone/>
            </a:pPr>
            <a:r>
              <a:rPr lang="sv-SE" dirty="0"/>
              <a:t>-T </a:t>
            </a:r>
            <a:r>
              <a:rPr lang="sv-SE" dirty="0" err="1"/>
              <a:t>BaseRecalibrator</a:t>
            </a:r>
            <a:r>
              <a:rPr lang="sv-SE" dirty="0"/>
              <a:t> </a:t>
            </a:r>
          </a:p>
          <a:p>
            <a:pPr marL="0" indent="0">
              <a:buNone/>
            </a:pPr>
            <a:r>
              <a:rPr lang="sv-SE" dirty="0"/>
              <a:t>-R </a:t>
            </a:r>
            <a:r>
              <a:rPr lang="sv-SE" dirty="0" err="1"/>
              <a:t>Human_genome.fasta</a:t>
            </a:r>
            <a:r>
              <a:rPr lang="sv-SE" dirty="0"/>
              <a:t> </a:t>
            </a:r>
          </a:p>
          <a:p>
            <a:pPr marL="0" indent="0">
              <a:buNone/>
            </a:pPr>
            <a:r>
              <a:rPr lang="sv-SE" dirty="0"/>
              <a:t>-I </a:t>
            </a:r>
            <a:r>
              <a:rPr lang="sv-SE" dirty="0" err="1"/>
              <a:t>sample.bam</a:t>
            </a:r>
            <a:endParaRPr lang="sv-SE" dirty="0"/>
          </a:p>
          <a:p>
            <a:pPr marL="0" indent="0">
              <a:buNone/>
            </a:pPr>
            <a:r>
              <a:rPr lang="sv-SE" dirty="0"/>
              <a:t>-o </a:t>
            </a:r>
            <a:r>
              <a:rPr lang="sv-SE" dirty="0" err="1"/>
              <a:t>sample_calibrationtable.txt</a:t>
            </a:r>
            <a:endParaRPr lang="sv-SE" dirty="0"/>
          </a:p>
          <a:p>
            <a:pPr marL="0" indent="0">
              <a:buNone/>
            </a:pPr>
            <a:r>
              <a:rPr lang="sv-SE" dirty="0"/>
              <a:t>-</a:t>
            </a:r>
            <a:r>
              <a:rPr lang="sv-SE" dirty="0" err="1"/>
              <a:t>knownSites</a:t>
            </a:r>
            <a:r>
              <a:rPr lang="sv-SE" dirty="0"/>
              <a:t> </a:t>
            </a:r>
            <a:r>
              <a:rPr lang="sv-SE" dirty="0" err="1"/>
              <a:t>high_confidence_SNPs.vcf</a:t>
            </a:r>
            <a:endParaRPr lang="sv-SE" dirty="0"/>
          </a:p>
          <a:p>
            <a:pPr marL="0" indent="0">
              <a:buNone/>
            </a:pPr>
            <a:endParaRPr lang="sv-SE" dirty="0"/>
          </a:p>
          <a:p>
            <a:pPr marL="0" indent="0">
              <a:buNone/>
            </a:pPr>
            <a:endParaRPr lang="sv-SE" dirty="0"/>
          </a:p>
          <a:p>
            <a:pPr marL="0" indent="0">
              <a:buNone/>
            </a:pPr>
            <a:r>
              <a:rPr lang="sv-SE" dirty="0"/>
              <a:t>java -Xmx7g -</a:t>
            </a:r>
            <a:r>
              <a:rPr lang="sv-SE" dirty="0" err="1"/>
              <a:t>jar</a:t>
            </a:r>
            <a:r>
              <a:rPr lang="sv-SE" dirty="0"/>
              <a:t> $GATK_HOME/</a:t>
            </a:r>
            <a:r>
              <a:rPr lang="sv-SE" dirty="0" err="1"/>
              <a:t>GenomeAnalysisTK.jar</a:t>
            </a:r>
            <a:r>
              <a:rPr lang="sv-SE" dirty="0"/>
              <a:t> </a:t>
            </a:r>
          </a:p>
          <a:p>
            <a:pPr marL="0" indent="0">
              <a:buNone/>
            </a:pPr>
            <a:r>
              <a:rPr lang="sv-SE" dirty="0"/>
              <a:t>-T </a:t>
            </a:r>
            <a:r>
              <a:rPr lang="sv-SE" dirty="0" err="1"/>
              <a:t>PrintReads</a:t>
            </a:r>
            <a:r>
              <a:rPr lang="sv-SE" dirty="0"/>
              <a:t> </a:t>
            </a:r>
          </a:p>
          <a:p>
            <a:pPr marL="0" indent="0">
              <a:buNone/>
            </a:pPr>
            <a:r>
              <a:rPr lang="sv-SE" dirty="0"/>
              <a:t>-R </a:t>
            </a:r>
            <a:r>
              <a:rPr lang="sv-SE" dirty="0" err="1"/>
              <a:t>Human_genome.fasta</a:t>
            </a:r>
            <a:r>
              <a:rPr lang="sv-SE" dirty="0"/>
              <a:t> </a:t>
            </a:r>
          </a:p>
          <a:p>
            <a:pPr marL="0" indent="0">
              <a:buNone/>
            </a:pPr>
            <a:r>
              <a:rPr lang="sv-SE" dirty="0"/>
              <a:t>-BQSR </a:t>
            </a:r>
            <a:r>
              <a:rPr lang="sv-SE" dirty="0" err="1"/>
              <a:t>sample_calibrationtable.txt</a:t>
            </a:r>
            <a:r>
              <a:rPr lang="sv-SE" dirty="0"/>
              <a:t> </a:t>
            </a:r>
          </a:p>
          <a:p>
            <a:pPr marL="0" indent="0">
              <a:buNone/>
            </a:pPr>
            <a:r>
              <a:rPr lang="sv-SE" dirty="0"/>
              <a:t>-I </a:t>
            </a:r>
            <a:r>
              <a:rPr lang="sv-SE" dirty="0" err="1"/>
              <a:t>sample.bam</a:t>
            </a:r>
            <a:endParaRPr lang="sv-SE" dirty="0"/>
          </a:p>
          <a:p>
            <a:pPr marL="0" indent="0">
              <a:buNone/>
            </a:pPr>
            <a:r>
              <a:rPr lang="sv-SE" dirty="0"/>
              <a:t>-o </a:t>
            </a:r>
            <a:r>
              <a:rPr lang="sv-SE" dirty="0" err="1"/>
              <a:t>sample.bsqr.bam</a:t>
            </a:r>
            <a:endParaRPr lang="en-GB" dirty="0"/>
          </a:p>
        </p:txBody>
      </p:sp>
      <p:sp>
        <p:nvSpPr>
          <p:cNvPr id="3" name="Rubrik 2">
            <a:extLst>
              <a:ext uri="{FF2B5EF4-FFF2-40B4-BE49-F238E27FC236}">
                <a16:creationId xmlns:a16="http://schemas.microsoft.com/office/drawing/2014/main" id="{0FA9FE53-FA92-8946-A372-F3E32FDB4F81}"/>
              </a:ext>
            </a:extLst>
          </p:cNvPr>
          <p:cNvSpPr>
            <a:spLocks noGrp="1"/>
          </p:cNvSpPr>
          <p:nvPr>
            <p:ph type="title"/>
          </p:nvPr>
        </p:nvSpPr>
        <p:spPr>
          <a:xfrm>
            <a:off x="189477" y="903538"/>
            <a:ext cx="6242400" cy="745200"/>
          </a:xfrm>
        </p:spPr>
        <p:txBody>
          <a:bodyPr/>
          <a:lstStyle/>
          <a:p>
            <a:r>
              <a:rPr lang="en-US" sz="2400" dirty="0"/>
              <a:t>Base Quality Score Recalibration (BQSR)</a:t>
            </a:r>
            <a:endParaRPr lang="en-GB" sz="2400" dirty="0"/>
          </a:p>
        </p:txBody>
      </p:sp>
      <p:sp>
        <p:nvSpPr>
          <p:cNvPr id="4" name="Höger klammerparentes 3">
            <a:extLst>
              <a:ext uri="{FF2B5EF4-FFF2-40B4-BE49-F238E27FC236}">
                <a16:creationId xmlns:a16="http://schemas.microsoft.com/office/drawing/2014/main" id="{E30DCAC3-FA0E-D24A-A204-61EF0F56A593}"/>
              </a:ext>
            </a:extLst>
          </p:cNvPr>
          <p:cNvSpPr/>
          <p:nvPr/>
        </p:nvSpPr>
        <p:spPr>
          <a:xfrm>
            <a:off x="6749722" y="2189747"/>
            <a:ext cx="276726" cy="169645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 name="textruta 4">
            <a:extLst>
              <a:ext uri="{FF2B5EF4-FFF2-40B4-BE49-F238E27FC236}">
                <a16:creationId xmlns:a16="http://schemas.microsoft.com/office/drawing/2014/main" id="{FB7587B1-EE7B-C84D-A4F5-F02F347FA673}"/>
              </a:ext>
            </a:extLst>
          </p:cNvPr>
          <p:cNvSpPr txBox="1"/>
          <p:nvPr/>
        </p:nvSpPr>
        <p:spPr>
          <a:xfrm>
            <a:off x="7123026" y="2576308"/>
            <a:ext cx="1684090" cy="923330"/>
          </a:xfrm>
          <a:prstGeom prst="rect">
            <a:avLst/>
          </a:prstGeom>
          <a:noFill/>
        </p:spPr>
        <p:txBody>
          <a:bodyPr wrap="square" rtlCol="0">
            <a:spAutoFit/>
          </a:bodyPr>
          <a:lstStyle/>
          <a:p>
            <a:r>
              <a:rPr lang="en-GB" dirty="0"/>
              <a:t>Generates a recalibration table</a:t>
            </a:r>
          </a:p>
        </p:txBody>
      </p:sp>
      <p:sp>
        <p:nvSpPr>
          <p:cNvPr id="7" name="Höger klammerparentes 6">
            <a:extLst>
              <a:ext uri="{FF2B5EF4-FFF2-40B4-BE49-F238E27FC236}">
                <a16:creationId xmlns:a16="http://schemas.microsoft.com/office/drawing/2014/main" id="{EFA9F34F-A49C-E84B-85D7-9429A5C1C682}"/>
              </a:ext>
            </a:extLst>
          </p:cNvPr>
          <p:cNvSpPr/>
          <p:nvPr/>
        </p:nvSpPr>
        <p:spPr>
          <a:xfrm>
            <a:off x="6749722" y="4400874"/>
            <a:ext cx="276726" cy="169645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8" name="textruta 7">
            <a:extLst>
              <a:ext uri="{FF2B5EF4-FFF2-40B4-BE49-F238E27FC236}">
                <a16:creationId xmlns:a16="http://schemas.microsoft.com/office/drawing/2014/main" id="{0F4C8BBC-3AAF-D742-AEF0-01822244AA1D}"/>
              </a:ext>
            </a:extLst>
          </p:cNvPr>
          <p:cNvSpPr txBox="1"/>
          <p:nvPr/>
        </p:nvSpPr>
        <p:spPr>
          <a:xfrm>
            <a:off x="7123026" y="4205797"/>
            <a:ext cx="1684090" cy="2308324"/>
          </a:xfrm>
          <a:prstGeom prst="rect">
            <a:avLst/>
          </a:prstGeom>
          <a:noFill/>
        </p:spPr>
        <p:txBody>
          <a:bodyPr wrap="square" rtlCol="0">
            <a:spAutoFit/>
          </a:bodyPr>
          <a:lstStyle/>
          <a:p>
            <a:r>
              <a:rPr lang="en-GB" dirty="0"/>
              <a:t>Applies the recalibration table on the bam file. </a:t>
            </a:r>
          </a:p>
          <a:p>
            <a:r>
              <a:rPr lang="en-GB" dirty="0"/>
              <a:t>Generates new recalibrated bam. </a:t>
            </a:r>
          </a:p>
        </p:txBody>
      </p:sp>
    </p:spTree>
    <p:extLst>
      <p:ext uri="{BB962C8B-B14F-4D97-AF65-F5344CB8AC3E}">
        <p14:creationId xmlns:p14="http://schemas.microsoft.com/office/powerpoint/2010/main" val="1209553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E68880A-6E65-CA42-BB1F-8E4733C65C99}"/>
              </a:ext>
            </a:extLst>
          </p:cNvPr>
          <p:cNvSpPr>
            <a:spLocks noGrp="1"/>
          </p:cNvSpPr>
          <p:nvPr>
            <p:ph type="title"/>
          </p:nvPr>
        </p:nvSpPr>
        <p:spPr>
          <a:xfrm>
            <a:off x="250825" y="698776"/>
            <a:ext cx="8634522" cy="1236785"/>
          </a:xfrm>
        </p:spPr>
        <p:txBody>
          <a:bodyPr>
            <a:normAutofit/>
          </a:bodyPr>
          <a:lstStyle/>
          <a:p>
            <a:r>
              <a:rPr lang="en-GB" sz="4000" dirty="0"/>
              <a:t>Variant calling workflow</a:t>
            </a:r>
          </a:p>
        </p:txBody>
      </p:sp>
      <p:pic>
        <p:nvPicPr>
          <p:cNvPr id="7" name="Bildobjekt 6">
            <a:extLst>
              <a:ext uri="{FF2B5EF4-FFF2-40B4-BE49-F238E27FC236}">
                <a16:creationId xmlns:a16="http://schemas.microsoft.com/office/drawing/2014/main" id="{48164F2C-5C9A-0D4B-90BE-A632022C5D67}"/>
              </a:ext>
            </a:extLst>
          </p:cNvPr>
          <p:cNvPicPr>
            <a:picLocks noChangeAspect="1"/>
          </p:cNvPicPr>
          <p:nvPr/>
        </p:nvPicPr>
        <p:blipFill>
          <a:blip r:embed="rId2"/>
          <a:stretch>
            <a:fillRect/>
          </a:stretch>
        </p:blipFill>
        <p:spPr>
          <a:xfrm>
            <a:off x="900113" y="1935561"/>
            <a:ext cx="6741086" cy="4251378"/>
          </a:xfrm>
          <a:prstGeom prst="rect">
            <a:avLst/>
          </a:prstGeom>
        </p:spPr>
      </p:pic>
      <p:sp>
        <p:nvSpPr>
          <p:cNvPr id="8" name="textruta 7">
            <a:extLst>
              <a:ext uri="{FF2B5EF4-FFF2-40B4-BE49-F238E27FC236}">
                <a16:creationId xmlns:a16="http://schemas.microsoft.com/office/drawing/2014/main" id="{93B6D72A-9C6F-584F-9C78-FADF3B69F32F}"/>
              </a:ext>
            </a:extLst>
          </p:cNvPr>
          <p:cNvSpPr txBox="1"/>
          <p:nvPr/>
        </p:nvSpPr>
        <p:spPr>
          <a:xfrm>
            <a:off x="5989028" y="4648090"/>
            <a:ext cx="596638" cy="348109"/>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GB" sz="1662" dirty="0"/>
              <a:t>SNV</a:t>
            </a:r>
          </a:p>
        </p:txBody>
      </p:sp>
    </p:spTree>
    <p:extLst>
      <p:ext uri="{BB962C8B-B14F-4D97-AF65-F5344CB8AC3E}">
        <p14:creationId xmlns:p14="http://schemas.microsoft.com/office/powerpoint/2010/main" val="5138486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9476" y="820120"/>
            <a:ext cx="6844369" cy="745200"/>
          </a:xfrm>
        </p:spPr>
        <p:txBody>
          <a:bodyPr/>
          <a:lstStyle/>
          <a:p>
            <a:r>
              <a:rPr lang="en-US" sz="2800" dirty="0"/>
              <a:t>Filter variants</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6880721" y="2573268"/>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669152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4D5653BF-59A3-E24E-AAE2-F304717265F9}"/>
              </a:ext>
            </a:extLst>
          </p:cNvPr>
          <p:cNvSpPr>
            <a:spLocks noGrp="1"/>
          </p:cNvSpPr>
          <p:nvPr>
            <p:ph idx="1"/>
          </p:nvPr>
        </p:nvSpPr>
        <p:spPr/>
        <p:txBody>
          <a:bodyPr>
            <a:normAutofit fontScale="92500" lnSpcReduction="10000"/>
          </a:bodyPr>
          <a:lstStyle/>
          <a:p>
            <a:r>
              <a:rPr lang="en-GB" dirty="0"/>
              <a:t>Remove low quality variants</a:t>
            </a:r>
          </a:p>
          <a:p>
            <a:endParaRPr lang="en-GB" dirty="0"/>
          </a:p>
          <a:p>
            <a:r>
              <a:rPr lang="en-GB" dirty="0"/>
              <a:t>Variant quality score recalibration (VQSR): </a:t>
            </a:r>
          </a:p>
          <a:p>
            <a:pPr lvl="1"/>
            <a:r>
              <a:rPr lang="en-GB" dirty="0"/>
              <a:t>For large data sets ( &gt;1 WGS or &gt;30WES samples)</a:t>
            </a:r>
          </a:p>
          <a:p>
            <a:pPr lvl="1"/>
            <a:r>
              <a:rPr lang="en-GB" dirty="0"/>
              <a:t>GATK has a machine learning algorithm that can be trained to recognise ”likely false” variants</a:t>
            </a:r>
          </a:p>
          <a:p>
            <a:pPr lvl="1"/>
            <a:r>
              <a:rPr lang="en-GB" b="1" dirty="0"/>
              <a:t>We do recommend to use VQSR when possible!</a:t>
            </a:r>
          </a:p>
          <a:p>
            <a:endParaRPr lang="en-GB" dirty="0"/>
          </a:p>
          <a:p>
            <a:r>
              <a:rPr lang="en-GB" dirty="0"/>
              <a:t>Hard filters:</a:t>
            </a:r>
          </a:p>
          <a:p>
            <a:pPr lvl="1"/>
            <a:r>
              <a:rPr lang="en-GB" dirty="0"/>
              <a:t>For smaller data sets</a:t>
            </a:r>
          </a:p>
          <a:p>
            <a:pPr lvl="1"/>
            <a:r>
              <a:rPr lang="en-GB" dirty="0"/>
              <a:t>Hard filters on information in the VCF file </a:t>
            </a:r>
          </a:p>
          <a:p>
            <a:pPr lvl="1"/>
            <a:r>
              <a:rPr lang="en-GB" dirty="0"/>
              <a:t>For example:</a:t>
            </a:r>
            <a:r>
              <a:rPr lang="en-US" sz="1600" dirty="0"/>
              <a:t> </a:t>
            </a:r>
            <a:r>
              <a:rPr lang="en-US" dirty="0"/>
              <a:t>Flag variants with ”QD &lt; 2” and ”MQ&lt; 40.0”</a:t>
            </a:r>
            <a:endParaRPr lang="en-GB" dirty="0"/>
          </a:p>
          <a:p>
            <a:pPr lvl="1"/>
            <a:r>
              <a:rPr lang="en-GB" dirty="0"/>
              <a:t>GATK recommendations on hard filters: https://</a:t>
            </a:r>
            <a:r>
              <a:rPr lang="en-GB" dirty="0" err="1"/>
              <a:t>gatkforums.broadinstitute.org</a:t>
            </a:r>
            <a:r>
              <a:rPr lang="en-GB" dirty="0"/>
              <a:t>/</a:t>
            </a:r>
            <a:r>
              <a:rPr lang="en-GB" dirty="0" err="1"/>
              <a:t>gatk</a:t>
            </a:r>
            <a:r>
              <a:rPr lang="en-GB" dirty="0"/>
              <a:t>/discussion/2806/</a:t>
            </a:r>
            <a:r>
              <a:rPr lang="en-GB" dirty="0" err="1"/>
              <a:t>howto</a:t>
            </a:r>
            <a:r>
              <a:rPr lang="en-GB" dirty="0"/>
              <a:t>-apply-hard-filters-to-a-call-set</a:t>
            </a:r>
          </a:p>
          <a:p>
            <a:pPr marL="457200" lvl="1" indent="0">
              <a:buNone/>
            </a:pPr>
            <a:endParaRPr lang="en-GB" dirty="0"/>
          </a:p>
        </p:txBody>
      </p:sp>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lstStyle/>
          <a:p>
            <a:r>
              <a:rPr lang="en-GB" dirty="0"/>
              <a:t>Filtering</a:t>
            </a:r>
          </a:p>
        </p:txBody>
      </p:sp>
    </p:spTree>
    <p:extLst>
      <p:ext uri="{BB962C8B-B14F-4D97-AF65-F5344CB8AC3E}">
        <p14:creationId xmlns:p14="http://schemas.microsoft.com/office/powerpoint/2010/main" val="10673051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Filtering SNPs</a:t>
            </a:r>
          </a:p>
        </p:txBody>
      </p:sp>
      <p:sp>
        <p:nvSpPr>
          <p:cNvPr id="6" name="Content Placeholder 1"/>
          <p:cNvSpPr>
            <a:spLocks noGrp="1"/>
          </p:cNvSpPr>
          <p:nvPr>
            <p:ph idx="1"/>
          </p:nvPr>
        </p:nvSpPr>
        <p:spPr>
          <a:xfrm>
            <a:off x="252000" y="1576800"/>
            <a:ext cx="8695230" cy="5032344"/>
          </a:xfrm>
        </p:spPr>
        <p:txBody>
          <a:bodyPr>
            <a:normAutofit fontScale="77500" lnSpcReduction="20000"/>
          </a:bodyPr>
          <a:lstStyle/>
          <a:p>
            <a:pPr marL="0" indent="0">
              <a:buNone/>
            </a:pPr>
            <a:r>
              <a:rPr lang="en-US" dirty="0">
                <a:latin typeface="Monaco" charset="0"/>
                <a:ea typeface="Monaco" charset="0"/>
                <a:cs typeface="Monaco" charset="0"/>
              </a:rPr>
              <a:t>module load GATK</a:t>
            </a:r>
          </a:p>
          <a:p>
            <a:pPr marL="0" indent="0">
              <a:buNone/>
            </a:pPr>
            <a:endParaRPr lang="en-US" dirty="0">
              <a:latin typeface="Monaco" charset="0"/>
              <a:ea typeface="Monaco" charset="0"/>
              <a:cs typeface="Monaco" charset="0"/>
            </a:endParaRPr>
          </a:p>
          <a:p>
            <a:pPr marL="0" indent="0">
              <a:buNone/>
            </a:pPr>
            <a:r>
              <a:rPr lang="sv-SE" dirty="0"/>
              <a:t>java -Xmx7g -</a:t>
            </a:r>
            <a:r>
              <a:rPr lang="sv-SE" dirty="0" err="1"/>
              <a:t>jar</a:t>
            </a:r>
            <a:r>
              <a:rPr lang="sv-SE" dirty="0"/>
              <a:t> $GATK_HOME/</a:t>
            </a:r>
            <a:r>
              <a:rPr lang="sv-SE" dirty="0" err="1"/>
              <a:t>GenomeAnalysisTK.jar</a:t>
            </a:r>
            <a:r>
              <a:rPr lang="sv-SE" dirty="0"/>
              <a:t> </a:t>
            </a:r>
          </a:p>
          <a:p>
            <a:pPr marL="0" indent="0">
              <a:buNone/>
            </a:pPr>
            <a:r>
              <a:rPr lang="sv-SE" dirty="0"/>
              <a:t>-T </a:t>
            </a:r>
            <a:r>
              <a:rPr lang="sv-SE" dirty="0" err="1"/>
              <a:t>SelectVariants</a:t>
            </a:r>
            <a:r>
              <a:rPr lang="sv-SE" dirty="0"/>
              <a:t> </a:t>
            </a:r>
          </a:p>
          <a:p>
            <a:pPr marL="0" indent="0">
              <a:buNone/>
            </a:pPr>
            <a:r>
              <a:rPr lang="sv-SE" dirty="0"/>
              <a:t>-R </a:t>
            </a:r>
            <a:r>
              <a:rPr lang="sv-SE" dirty="0" err="1"/>
              <a:t>Human_genome.fasta</a:t>
            </a:r>
            <a:r>
              <a:rPr lang="sv-SE" dirty="0"/>
              <a:t> </a:t>
            </a:r>
          </a:p>
          <a:p>
            <a:pPr marL="0" indent="0">
              <a:buNone/>
            </a:pPr>
            <a:r>
              <a:rPr lang="sv-SE" dirty="0"/>
              <a:t>-V </a:t>
            </a:r>
            <a:r>
              <a:rPr lang="sv-SE" dirty="0" err="1"/>
              <a:t>cohort.vcf</a:t>
            </a:r>
            <a:r>
              <a:rPr lang="sv-SE" dirty="0"/>
              <a:t> </a:t>
            </a:r>
          </a:p>
          <a:p>
            <a:pPr marL="0" indent="0">
              <a:buNone/>
            </a:pPr>
            <a:r>
              <a:rPr lang="sv-SE" dirty="0"/>
              <a:t>-</a:t>
            </a:r>
            <a:r>
              <a:rPr lang="sv-SE" dirty="0" err="1"/>
              <a:t>selectType</a:t>
            </a:r>
            <a:r>
              <a:rPr lang="sv-SE" dirty="0"/>
              <a:t> SNP </a:t>
            </a:r>
          </a:p>
          <a:p>
            <a:pPr marL="0" indent="0">
              <a:buNone/>
            </a:pPr>
            <a:r>
              <a:rPr lang="sv-SE" dirty="0"/>
              <a:t>-o </a:t>
            </a:r>
            <a:r>
              <a:rPr lang="sv-SE" dirty="0" err="1"/>
              <a:t>snps.vcf</a:t>
            </a:r>
            <a:r>
              <a:rPr lang="sv-SE" dirty="0"/>
              <a:t> </a:t>
            </a:r>
          </a:p>
          <a:p>
            <a:pPr marL="0" indent="0">
              <a:buNone/>
            </a:pPr>
            <a:endParaRPr lang="sv-SE" dirty="0"/>
          </a:p>
          <a:p>
            <a:pPr marL="0" indent="0">
              <a:buNone/>
            </a:pPr>
            <a:r>
              <a:rPr lang="sv-SE" dirty="0"/>
              <a:t>java -Xmx7g –</a:t>
            </a:r>
            <a:r>
              <a:rPr lang="sv-SE" dirty="0" err="1"/>
              <a:t>jar</a:t>
            </a:r>
            <a:r>
              <a:rPr lang="sv-SE" dirty="0"/>
              <a:t> $GATK_HOME/</a:t>
            </a:r>
            <a:r>
              <a:rPr lang="sv-SE" dirty="0" err="1"/>
              <a:t>GenomeAnalysisTK.jar</a:t>
            </a:r>
            <a:r>
              <a:rPr lang="sv-SE" dirty="0"/>
              <a:t> </a:t>
            </a:r>
          </a:p>
          <a:p>
            <a:pPr marL="0" indent="0">
              <a:buNone/>
            </a:pPr>
            <a:r>
              <a:rPr lang="sv-SE" dirty="0"/>
              <a:t>-T </a:t>
            </a:r>
            <a:r>
              <a:rPr lang="sv-SE" dirty="0" err="1"/>
              <a:t>VariantFiltration</a:t>
            </a:r>
            <a:r>
              <a:rPr lang="sv-SE" dirty="0"/>
              <a:t> </a:t>
            </a:r>
          </a:p>
          <a:p>
            <a:pPr marL="0" indent="0">
              <a:buNone/>
            </a:pPr>
            <a:r>
              <a:rPr lang="sv-SE" dirty="0"/>
              <a:t>-R </a:t>
            </a:r>
            <a:r>
              <a:rPr lang="sv-SE" dirty="0" err="1"/>
              <a:t>Human_genome.fasta</a:t>
            </a:r>
            <a:r>
              <a:rPr lang="sv-SE" dirty="0"/>
              <a:t> </a:t>
            </a:r>
          </a:p>
          <a:p>
            <a:pPr marL="0" indent="0">
              <a:buNone/>
            </a:pPr>
            <a:r>
              <a:rPr lang="sv-SE" dirty="0"/>
              <a:t>-V </a:t>
            </a:r>
            <a:r>
              <a:rPr lang="sv-SE" dirty="0" err="1"/>
              <a:t>snps.vcf</a:t>
            </a:r>
            <a:r>
              <a:rPr lang="sv-SE" dirty="0"/>
              <a:t> </a:t>
            </a:r>
          </a:p>
          <a:p>
            <a:pPr marL="0" indent="0">
              <a:buNone/>
            </a:pPr>
            <a:r>
              <a:rPr lang="sv-SE" dirty="0"/>
              <a:t>-o </a:t>
            </a:r>
            <a:r>
              <a:rPr lang="sv-SE" dirty="0" err="1"/>
              <a:t>snps.filtered.vcf</a:t>
            </a:r>
            <a:r>
              <a:rPr lang="sv-SE" dirty="0"/>
              <a:t> </a:t>
            </a:r>
          </a:p>
          <a:p>
            <a:pPr marL="0" indent="0">
              <a:buNone/>
            </a:pPr>
            <a:r>
              <a:rPr lang="sv-SE" dirty="0"/>
              <a:t>--</a:t>
            </a:r>
            <a:r>
              <a:rPr lang="sv-SE" dirty="0" err="1"/>
              <a:t>filterExpression</a:t>
            </a:r>
            <a:r>
              <a:rPr lang="sv-SE" dirty="0"/>
              <a:t> "QD &lt; 2.0" </a:t>
            </a:r>
          </a:p>
          <a:p>
            <a:pPr marL="0" indent="0">
              <a:buNone/>
            </a:pPr>
            <a:r>
              <a:rPr lang="sv-SE" dirty="0"/>
              <a:t>--</a:t>
            </a:r>
            <a:r>
              <a:rPr lang="sv-SE" dirty="0" err="1"/>
              <a:t>filterName</a:t>
            </a:r>
            <a:r>
              <a:rPr lang="sv-SE" dirty="0"/>
              <a:t> </a:t>
            </a:r>
            <a:r>
              <a:rPr lang="sv-SE" dirty="0" err="1"/>
              <a:t>QDfilter</a:t>
            </a:r>
            <a:r>
              <a:rPr lang="sv-SE" dirty="0"/>
              <a:t> </a:t>
            </a:r>
          </a:p>
          <a:p>
            <a:pPr marL="0" indent="0">
              <a:buNone/>
            </a:pPr>
            <a:r>
              <a:rPr lang="sv-SE" dirty="0"/>
              <a:t>--</a:t>
            </a:r>
            <a:r>
              <a:rPr lang="sv-SE" dirty="0" err="1"/>
              <a:t>filterExpression</a:t>
            </a:r>
            <a:r>
              <a:rPr lang="sv-SE" dirty="0"/>
              <a:t> "MQ &lt; 40.0" </a:t>
            </a:r>
          </a:p>
          <a:p>
            <a:pPr marL="0" indent="0">
              <a:buNone/>
            </a:pPr>
            <a:r>
              <a:rPr lang="sv-SE" dirty="0"/>
              <a:t>--</a:t>
            </a:r>
            <a:r>
              <a:rPr lang="sv-SE" dirty="0" err="1"/>
              <a:t>filterName</a:t>
            </a:r>
            <a:r>
              <a:rPr lang="sv-SE" dirty="0"/>
              <a:t> </a:t>
            </a:r>
            <a:r>
              <a:rPr lang="sv-SE" dirty="0" err="1"/>
              <a:t>MQfilter</a:t>
            </a:r>
            <a:r>
              <a:rPr lang="sv-SE" dirty="0"/>
              <a:t> </a:t>
            </a:r>
          </a:p>
          <a:p>
            <a:pPr marL="0" indent="0">
              <a:buNone/>
            </a:pPr>
            <a:r>
              <a:rPr lang="sv-SE" dirty="0"/>
              <a:t>--</a:t>
            </a:r>
            <a:r>
              <a:rPr lang="sv-SE" dirty="0" err="1"/>
              <a:t>filterExpression</a:t>
            </a:r>
            <a:r>
              <a:rPr lang="sv-SE" dirty="0"/>
              <a:t> "FS &gt; 60.0" </a:t>
            </a:r>
          </a:p>
          <a:p>
            <a:pPr marL="0" indent="0">
              <a:buNone/>
            </a:pPr>
            <a:r>
              <a:rPr lang="sv-SE" dirty="0"/>
              <a:t>--</a:t>
            </a:r>
            <a:r>
              <a:rPr lang="sv-SE" dirty="0" err="1"/>
              <a:t>filterName</a:t>
            </a:r>
            <a:r>
              <a:rPr lang="sv-SE" dirty="0"/>
              <a:t> </a:t>
            </a:r>
            <a:r>
              <a:rPr lang="sv-SE" dirty="0" err="1"/>
              <a:t>FSfilter</a:t>
            </a:r>
            <a:r>
              <a:rPr lang="sv-SE" dirty="0"/>
              <a:t> </a:t>
            </a:r>
            <a:br>
              <a:rPr lang="sv-SE" dirty="0"/>
            </a:br>
            <a:endParaRPr lang="en-US" dirty="0">
              <a:latin typeface="Monaco" charset="0"/>
              <a:ea typeface="Monaco" charset="0"/>
              <a:cs typeface="Monaco" charset="0"/>
            </a:endParaRPr>
          </a:p>
        </p:txBody>
      </p:sp>
    </p:spTree>
    <p:extLst>
      <p:ext uri="{BB962C8B-B14F-4D97-AF65-F5344CB8AC3E}">
        <p14:creationId xmlns:p14="http://schemas.microsoft.com/office/powerpoint/2010/main" val="18901036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Filtering INDELs</a:t>
            </a:r>
          </a:p>
        </p:txBody>
      </p:sp>
      <p:sp>
        <p:nvSpPr>
          <p:cNvPr id="6" name="Content Placeholder 1"/>
          <p:cNvSpPr>
            <a:spLocks noGrp="1"/>
          </p:cNvSpPr>
          <p:nvPr>
            <p:ph idx="1"/>
          </p:nvPr>
        </p:nvSpPr>
        <p:spPr>
          <a:xfrm>
            <a:off x="252000" y="1576800"/>
            <a:ext cx="8695230" cy="5032344"/>
          </a:xfrm>
        </p:spPr>
        <p:txBody>
          <a:bodyPr>
            <a:normAutofit fontScale="85000" lnSpcReduction="20000"/>
          </a:bodyPr>
          <a:lstStyle/>
          <a:p>
            <a:pPr marL="0" indent="0">
              <a:buNone/>
            </a:pPr>
            <a:r>
              <a:rPr lang="en-US" dirty="0">
                <a:latin typeface="Monaco" charset="0"/>
                <a:ea typeface="Monaco" charset="0"/>
                <a:cs typeface="Monaco" charset="0"/>
              </a:rPr>
              <a:t>module load GATK</a:t>
            </a:r>
          </a:p>
          <a:p>
            <a:pPr marL="0" indent="0">
              <a:buNone/>
            </a:pPr>
            <a:endParaRPr lang="en-US" dirty="0">
              <a:latin typeface="Monaco" charset="0"/>
              <a:ea typeface="Monaco" charset="0"/>
              <a:cs typeface="Monaco" charset="0"/>
            </a:endParaRPr>
          </a:p>
          <a:p>
            <a:pPr marL="0" indent="0">
              <a:buNone/>
            </a:pPr>
            <a:r>
              <a:rPr lang="sv-SE" dirty="0"/>
              <a:t>java -Xmx7g -</a:t>
            </a:r>
            <a:r>
              <a:rPr lang="sv-SE" dirty="0" err="1"/>
              <a:t>jar</a:t>
            </a:r>
            <a:r>
              <a:rPr lang="sv-SE" dirty="0"/>
              <a:t> $GATK_HOME/</a:t>
            </a:r>
            <a:r>
              <a:rPr lang="sv-SE" dirty="0" err="1"/>
              <a:t>GenomeAnalysisTK.jar</a:t>
            </a:r>
            <a:r>
              <a:rPr lang="sv-SE" dirty="0"/>
              <a:t> </a:t>
            </a:r>
          </a:p>
          <a:p>
            <a:pPr marL="0" indent="0">
              <a:buNone/>
            </a:pPr>
            <a:r>
              <a:rPr lang="sv-SE" dirty="0"/>
              <a:t>-T </a:t>
            </a:r>
            <a:r>
              <a:rPr lang="sv-SE" dirty="0" err="1"/>
              <a:t>SelectVariants</a:t>
            </a:r>
            <a:r>
              <a:rPr lang="sv-SE" dirty="0"/>
              <a:t> </a:t>
            </a:r>
          </a:p>
          <a:p>
            <a:pPr marL="0" indent="0">
              <a:buNone/>
            </a:pPr>
            <a:r>
              <a:rPr lang="sv-SE" dirty="0"/>
              <a:t>-R </a:t>
            </a:r>
            <a:r>
              <a:rPr lang="sv-SE" dirty="0" err="1"/>
              <a:t>Human_genome.fasta</a:t>
            </a:r>
            <a:r>
              <a:rPr lang="sv-SE" dirty="0"/>
              <a:t> </a:t>
            </a:r>
          </a:p>
          <a:p>
            <a:pPr marL="0" indent="0">
              <a:buNone/>
            </a:pPr>
            <a:r>
              <a:rPr lang="sv-SE" dirty="0"/>
              <a:t>-V </a:t>
            </a:r>
            <a:r>
              <a:rPr lang="sv-SE" dirty="0" err="1"/>
              <a:t>cohort.vcf</a:t>
            </a:r>
            <a:r>
              <a:rPr lang="sv-SE" dirty="0"/>
              <a:t> </a:t>
            </a:r>
          </a:p>
          <a:p>
            <a:pPr marL="0" indent="0">
              <a:buNone/>
            </a:pPr>
            <a:r>
              <a:rPr lang="sv-SE" dirty="0"/>
              <a:t>-</a:t>
            </a:r>
            <a:r>
              <a:rPr lang="sv-SE" dirty="0" err="1"/>
              <a:t>selectType</a:t>
            </a:r>
            <a:r>
              <a:rPr lang="sv-SE" dirty="0"/>
              <a:t> INDEL </a:t>
            </a:r>
          </a:p>
          <a:p>
            <a:pPr marL="0" indent="0">
              <a:buNone/>
            </a:pPr>
            <a:r>
              <a:rPr lang="sv-SE" dirty="0"/>
              <a:t>-o </a:t>
            </a:r>
            <a:r>
              <a:rPr lang="sv-SE" dirty="0" err="1"/>
              <a:t>indels.vcf</a:t>
            </a:r>
            <a:r>
              <a:rPr lang="sv-SE" dirty="0"/>
              <a:t> </a:t>
            </a:r>
          </a:p>
          <a:p>
            <a:pPr marL="0" indent="0">
              <a:buNone/>
            </a:pPr>
            <a:endParaRPr lang="sv-SE" dirty="0"/>
          </a:p>
          <a:p>
            <a:pPr marL="0" indent="0">
              <a:buNone/>
            </a:pPr>
            <a:r>
              <a:rPr lang="sv-SE" dirty="0"/>
              <a:t>java -Xmx7g –</a:t>
            </a:r>
            <a:r>
              <a:rPr lang="sv-SE" dirty="0" err="1"/>
              <a:t>jar</a:t>
            </a:r>
            <a:r>
              <a:rPr lang="sv-SE" dirty="0"/>
              <a:t> $GATK_HOME/</a:t>
            </a:r>
            <a:r>
              <a:rPr lang="sv-SE" dirty="0" err="1"/>
              <a:t>GenomeAnalysisTK.jar</a:t>
            </a:r>
            <a:r>
              <a:rPr lang="sv-SE" dirty="0"/>
              <a:t> </a:t>
            </a:r>
          </a:p>
          <a:p>
            <a:pPr marL="0" indent="0">
              <a:buNone/>
            </a:pPr>
            <a:r>
              <a:rPr lang="sv-SE" dirty="0"/>
              <a:t>-T </a:t>
            </a:r>
            <a:r>
              <a:rPr lang="sv-SE" dirty="0" err="1"/>
              <a:t>VariantFiltration</a:t>
            </a:r>
            <a:r>
              <a:rPr lang="sv-SE" dirty="0"/>
              <a:t> </a:t>
            </a:r>
          </a:p>
          <a:p>
            <a:pPr marL="0" indent="0">
              <a:buNone/>
            </a:pPr>
            <a:r>
              <a:rPr lang="sv-SE" dirty="0"/>
              <a:t>-R </a:t>
            </a:r>
            <a:r>
              <a:rPr lang="sv-SE" dirty="0" err="1"/>
              <a:t>Human_genome.fasta</a:t>
            </a:r>
            <a:r>
              <a:rPr lang="sv-SE" dirty="0"/>
              <a:t> </a:t>
            </a:r>
          </a:p>
          <a:p>
            <a:pPr marL="0" indent="0">
              <a:buNone/>
            </a:pPr>
            <a:r>
              <a:rPr lang="sv-SE" dirty="0"/>
              <a:t>-V </a:t>
            </a:r>
            <a:r>
              <a:rPr lang="sv-SE" dirty="0" err="1"/>
              <a:t>indels.vcf</a:t>
            </a:r>
            <a:r>
              <a:rPr lang="sv-SE" dirty="0"/>
              <a:t> </a:t>
            </a:r>
          </a:p>
          <a:p>
            <a:pPr marL="0" indent="0">
              <a:buNone/>
            </a:pPr>
            <a:r>
              <a:rPr lang="sv-SE" dirty="0"/>
              <a:t>-o </a:t>
            </a:r>
            <a:r>
              <a:rPr lang="sv-SE" dirty="0" err="1"/>
              <a:t>indels.filtered.vcf</a:t>
            </a:r>
            <a:r>
              <a:rPr lang="sv-SE" dirty="0"/>
              <a:t> </a:t>
            </a:r>
          </a:p>
          <a:p>
            <a:pPr marL="0" indent="0">
              <a:buNone/>
            </a:pPr>
            <a:r>
              <a:rPr lang="sv-SE" dirty="0"/>
              <a:t>--</a:t>
            </a:r>
            <a:r>
              <a:rPr lang="sv-SE" dirty="0" err="1"/>
              <a:t>filterExpression</a:t>
            </a:r>
            <a:r>
              <a:rPr lang="sv-SE" dirty="0"/>
              <a:t> "QD &lt; 2.0" </a:t>
            </a:r>
          </a:p>
          <a:p>
            <a:pPr marL="0" indent="0">
              <a:buNone/>
            </a:pPr>
            <a:r>
              <a:rPr lang="sv-SE" dirty="0"/>
              <a:t>--</a:t>
            </a:r>
            <a:r>
              <a:rPr lang="sv-SE" dirty="0" err="1"/>
              <a:t>filterName</a:t>
            </a:r>
            <a:r>
              <a:rPr lang="sv-SE" dirty="0"/>
              <a:t> </a:t>
            </a:r>
            <a:r>
              <a:rPr lang="sv-SE" dirty="0" err="1"/>
              <a:t>QDfilter</a:t>
            </a:r>
            <a:r>
              <a:rPr lang="sv-SE" dirty="0"/>
              <a:t> </a:t>
            </a:r>
          </a:p>
          <a:p>
            <a:pPr marL="0" indent="0">
              <a:buNone/>
            </a:pPr>
            <a:r>
              <a:rPr lang="sv-SE" dirty="0"/>
              <a:t>--</a:t>
            </a:r>
            <a:r>
              <a:rPr lang="sv-SE" dirty="0" err="1"/>
              <a:t>filterExpression</a:t>
            </a:r>
            <a:r>
              <a:rPr lang="sv-SE" dirty="0"/>
              <a:t> "FS &gt; 200.0" </a:t>
            </a:r>
          </a:p>
          <a:p>
            <a:pPr marL="0" indent="0">
              <a:buNone/>
            </a:pPr>
            <a:r>
              <a:rPr lang="sv-SE" dirty="0"/>
              <a:t>--</a:t>
            </a:r>
            <a:r>
              <a:rPr lang="sv-SE" dirty="0" err="1"/>
              <a:t>filterName</a:t>
            </a:r>
            <a:r>
              <a:rPr lang="sv-SE" dirty="0"/>
              <a:t> </a:t>
            </a:r>
            <a:r>
              <a:rPr lang="sv-SE" dirty="0" err="1"/>
              <a:t>FSfilter</a:t>
            </a:r>
            <a:r>
              <a:rPr lang="sv-SE" dirty="0"/>
              <a:t> </a:t>
            </a:r>
            <a:br>
              <a:rPr lang="sv-SE" dirty="0"/>
            </a:br>
            <a:endParaRPr lang="en-US" dirty="0">
              <a:latin typeface="Monaco" charset="0"/>
              <a:ea typeface="Monaco" charset="0"/>
              <a:cs typeface="Monaco" charset="0"/>
            </a:endParaRPr>
          </a:p>
        </p:txBody>
      </p:sp>
    </p:spTree>
    <p:extLst>
      <p:ext uri="{BB962C8B-B14F-4D97-AF65-F5344CB8AC3E}">
        <p14:creationId xmlns:p14="http://schemas.microsoft.com/office/powerpoint/2010/main" val="21048681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2F9B8964-B1E5-6044-A602-CC2499155826}"/>
              </a:ext>
            </a:extLst>
          </p:cNvPr>
          <p:cNvSpPr>
            <a:spLocks noGrp="1"/>
          </p:cNvSpPr>
          <p:nvPr>
            <p:ph idx="1"/>
          </p:nvPr>
        </p:nvSpPr>
        <p:spPr/>
        <p:txBody>
          <a:bodyPr/>
          <a:lstStyle/>
          <a:p>
            <a:r>
              <a:rPr lang="sv-SE" dirty="0" err="1"/>
              <a:t>Module</a:t>
            </a:r>
            <a:r>
              <a:rPr lang="sv-SE" dirty="0"/>
              <a:t> </a:t>
            </a:r>
            <a:r>
              <a:rPr lang="sv-SE" dirty="0" err="1"/>
              <a:t>load</a:t>
            </a:r>
            <a:r>
              <a:rPr lang="sv-SE" dirty="0"/>
              <a:t> GATK</a:t>
            </a:r>
          </a:p>
          <a:p>
            <a:endParaRPr lang="sv-SE" dirty="0"/>
          </a:p>
          <a:p>
            <a:r>
              <a:rPr lang="sv-SE" dirty="0"/>
              <a:t>java -Xmx7g -</a:t>
            </a:r>
            <a:r>
              <a:rPr lang="sv-SE" dirty="0" err="1"/>
              <a:t>jar</a:t>
            </a:r>
            <a:r>
              <a:rPr lang="sv-SE" dirty="0"/>
              <a:t> $GATK_HOME/</a:t>
            </a:r>
            <a:r>
              <a:rPr lang="sv-SE" dirty="0" err="1"/>
              <a:t>GenomeAnalysisTK.jar</a:t>
            </a:r>
            <a:r>
              <a:rPr lang="sv-SE" dirty="0"/>
              <a:t> </a:t>
            </a:r>
          </a:p>
          <a:p>
            <a:r>
              <a:rPr lang="sv-SE" dirty="0"/>
              <a:t>-T </a:t>
            </a:r>
            <a:r>
              <a:rPr lang="sv-SE" dirty="0" err="1"/>
              <a:t>CombineVariants</a:t>
            </a:r>
            <a:r>
              <a:rPr lang="sv-SE" dirty="0"/>
              <a:t> </a:t>
            </a:r>
          </a:p>
          <a:p>
            <a:r>
              <a:rPr lang="sv-SE" dirty="0"/>
              <a:t>-R </a:t>
            </a:r>
            <a:r>
              <a:rPr lang="sv-SE" dirty="0" err="1"/>
              <a:t>Human_genome.fasta</a:t>
            </a:r>
            <a:r>
              <a:rPr lang="sv-SE" dirty="0"/>
              <a:t> </a:t>
            </a:r>
          </a:p>
          <a:p>
            <a:r>
              <a:rPr lang="sv-SE" dirty="0"/>
              <a:t>--</a:t>
            </a:r>
            <a:r>
              <a:rPr lang="sv-SE" dirty="0" err="1"/>
              <a:t>variant:snp</a:t>
            </a:r>
            <a:r>
              <a:rPr lang="sv-SE" dirty="0"/>
              <a:t> </a:t>
            </a:r>
            <a:r>
              <a:rPr lang="sv-SE" dirty="0" err="1"/>
              <a:t>snps.filtered.vcf</a:t>
            </a:r>
            <a:r>
              <a:rPr lang="sv-SE" dirty="0"/>
              <a:t> </a:t>
            </a:r>
          </a:p>
          <a:p>
            <a:r>
              <a:rPr lang="sv-SE" dirty="0"/>
              <a:t>--</a:t>
            </a:r>
            <a:r>
              <a:rPr lang="sv-SE" dirty="0" err="1"/>
              <a:t>variant:indel</a:t>
            </a:r>
            <a:r>
              <a:rPr lang="sv-SE" dirty="0"/>
              <a:t> </a:t>
            </a:r>
            <a:r>
              <a:rPr lang="sv-SE" dirty="0" err="1"/>
              <a:t>indels.filtered.vcf</a:t>
            </a:r>
            <a:r>
              <a:rPr lang="sv-SE" dirty="0"/>
              <a:t> </a:t>
            </a:r>
          </a:p>
          <a:p>
            <a:r>
              <a:rPr lang="sv-SE" dirty="0"/>
              <a:t>-o </a:t>
            </a:r>
            <a:r>
              <a:rPr lang="sv-SE" dirty="0" err="1"/>
              <a:t>snps.indels.filtered.vcf</a:t>
            </a:r>
            <a:r>
              <a:rPr lang="sv-SE" dirty="0"/>
              <a:t> </a:t>
            </a:r>
          </a:p>
          <a:p>
            <a:r>
              <a:rPr lang="sv-SE" dirty="0"/>
              <a:t>-</a:t>
            </a:r>
            <a:r>
              <a:rPr lang="sv-SE" dirty="0" err="1"/>
              <a:t>genotypeMergeOptions</a:t>
            </a:r>
            <a:r>
              <a:rPr lang="sv-SE" dirty="0"/>
              <a:t> PRIORITIZE </a:t>
            </a:r>
          </a:p>
          <a:p>
            <a:r>
              <a:rPr lang="sv-SE" dirty="0"/>
              <a:t>-</a:t>
            </a:r>
            <a:r>
              <a:rPr lang="sv-SE" dirty="0" err="1"/>
              <a:t>priority</a:t>
            </a:r>
            <a:r>
              <a:rPr lang="sv-SE" dirty="0"/>
              <a:t> </a:t>
            </a:r>
            <a:r>
              <a:rPr lang="sv-SE" dirty="0" err="1"/>
              <a:t>snp,indel</a:t>
            </a:r>
            <a:endParaRPr lang="en-GB" dirty="0"/>
          </a:p>
        </p:txBody>
      </p:sp>
      <p:sp>
        <p:nvSpPr>
          <p:cNvPr id="3" name="Rubrik 2">
            <a:extLst>
              <a:ext uri="{FF2B5EF4-FFF2-40B4-BE49-F238E27FC236}">
                <a16:creationId xmlns:a16="http://schemas.microsoft.com/office/drawing/2014/main" id="{E19A27A4-E98F-C142-AE7E-A5B6AC98B0E5}"/>
              </a:ext>
            </a:extLst>
          </p:cNvPr>
          <p:cNvSpPr>
            <a:spLocks noGrp="1"/>
          </p:cNvSpPr>
          <p:nvPr>
            <p:ph type="title"/>
          </p:nvPr>
        </p:nvSpPr>
        <p:spPr>
          <a:xfrm>
            <a:off x="252000" y="831600"/>
            <a:ext cx="6242400" cy="745200"/>
          </a:xfrm>
        </p:spPr>
        <p:txBody>
          <a:bodyPr/>
          <a:lstStyle/>
          <a:p>
            <a:r>
              <a:rPr lang="en-GB" sz="3200" dirty="0"/>
              <a:t>Merge filtered SNPs and INDELs</a:t>
            </a:r>
          </a:p>
        </p:txBody>
      </p:sp>
    </p:spTree>
    <p:extLst>
      <p:ext uri="{BB962C8B-B14F-4D97-AF65-F5344CB8AC3E}">
        <p14:creationId xmlns:p14="http://schemas.microsoft.com/office/powerpoint/2010/main" val="16667519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p:txBody>
          <a:bodyPr/>
          <a:lstStyle/>
          <a:p>
            <a:r>
              <a:rPr lang="en-GB" dirty="0"/>
              <a:t>GATK best practises</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2"/>
          <a:stretch>
            <a:fillRect/>
          </a:stretch>
        </p:blipFill>
        <p:spPr>
          <a:xfrm>
            <a:off x="2609850" y="1472818"/>
            <a:ext cx="3422650" cy="5332283"/>
          </a:xfrm>
          <a:prstGeom prst="rect">
            <a:avLst/>
          </a:prstGeom>
        </p:spPr>
      </p:pic>
    </p:spTree>
    <p:extLst>
      <p:ext uri="{BB962C8B-B14F-4D97-AF65-F5344CB8AC3E}">
        <p14:creationId xmlns:p14="http://schemas.microsoft.com/office/powerpoint/2010/main" val="18435617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0825" y="524002"/>
            <a:ext cx="6844369" cy="745200"/>
          </a:xfrm>
        </p:spPr>
        <p:txBody>
          <a:bodyPr/>
          <a:lstStyle/>
          <a:p>
            <a:r>
              <a:rPr lang="en-US" sz="2800" dirty="0"/>
              <a:t>Not includer in workshop: </a:t>
            </a:r>
            <a:br>
              <a:rPr lang="en-US" sz="2800" dirty="0"/>
            </a:br>
            <a:r>
              <a:rPr lang="en-US" sz="2800" dirty="0"/>
              <a:t>Annotation! </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6869146" y="3309413"/>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918646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Questions?</a:t>
            </a:r>
          </a:p>
        </p:txBody>
      </p:sp>
      <p:sp>
        <p:nvSpPr>
          <p:cNvPr id="12" name="Platshållare för innehåll 11">
            <a:extLst>
              <a:ext uri="{FF2B5EF4-FFF2-40B4-BE49-F238E27FC236}">
                <a16:creationId xmlns:a16="http://schemas.microsoft.com/office/drawing/2014/main" id="{BB50C25A-DA1E-224F-AF4F-DE916A4E14CF}"/>
              </a:ext>
            </a:extLst>
          </p:cNvPr>
          <p:cNvSpPr>
            <a:spLocks noGrp="1"/>
          </p:cNvSpPr>
          <p:nvPr>
            <p:ph sz="quarter" idx="11"/>
          </p:nvPr>
        </p:nvSpPr>
        <p:spPr/>
        <p:txBody>
          <a:bodyPr/>
          <a:lstStyle/>
          <a:p>
            <a:endParaRPr lang="en-GB" dirty="0"/>
          </a:p>
        </p:txBody>
      </p:sp>
      <p:sp>
        <p:nvSpPr>
          <p:cNvPr id="13" name="Platshållare för innehåll 12">
            <a:extLst>
              <a:ext uri="{FF2B5EF4-FFF2-40B4-BE49-F238E27FC236}">
                <a16:creationId xmlns:a16="http://schemas.microsoft.com/office/drawing/2014/main" id="{AAB8A9EE-3956-FF4C-81DB-A65B12E51D50}"/>
              </a:ext>
            </a:extLst>
          </p:cNvPr>
          <p:cNvSpPr>
            <a:spLocks noGrp="1"/>
          </p:cNvSpPr>
          <p:nvPr>
            <p:ph sz="quarter" idx="12"/>
          </p:nvPr>
        </p:nvSpPr>
        <p:spPr/>
        <p:txBody>
          <a:bodyPr/>
          <a:lstStyle/>
          <a:p>
            <a:endParaRPr lang="en-GB"/>
          </a:p>
        </p:txBody>
      </p:sp>
      <p:sp>
        <p:nvSpPr>
          <p:cNvPr id="3" name="TextBox 2"/>
          <p:cNvSpPr txBox="1"/>
          <p:nvPr/>
        </p:nvSpPr>
        <p:spPr>
          <a:xfrm>
            <a:off x="1456509" y="5094514"/>
            <a:ext cx="6537960" cy="369332"/>
          </a:xfrm>
          <a:prstGeom prst="rect">
            <a:avLst/>
          </a:prstGeom>
          <a:noFill/>
        </p:spPr>
        <p:txBody>
          <a:bodyPr wrap="square" rtlCol="0">
            <a:spAutoFit/>
          </a:bodyPr>
          <a:lstStyle/>
          <a:p>
            <a:r>
              <a:rPr lang="en-US" dirty="0">
                <a:solidFill>
                  <a:schemeClr val="bg1"/>
                </a:solidFill>
              </a:rPr>
              <a:t>Work like a professional </a:t>
            </a:r>
            <a:r>
              <a:rPr lang="en-US" dirty="0" err="1">
                <a:solidFill>
                  <a:schemeClr val="bg1"/>
                </a:solidFill>
              </a:rPr>
              <a:t>bioinformatician</a:t>
            </a:r>
            <a:r>
              <a:rPr lang="en-US" dirty="0">
                <a:solidFill>
                  <a:schemeClr val="bg1"/>
                </a:solidFill>
              </a:rPr>
              <a:t> – Google errors!</a:t>
            </a:r>
          </a:p>
        </p:txBody>
      </p:sp>
    </p:spTree>
    <p:extLst>
      <p:ext uri="{BB962C8B-B14F-4D97-AF65-F5344CB8AC3E}">
        <p14:creationId xmlns:p14="http://schemas.microsoft.com/office/powerpoint/2010/main" val="49343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title"/>
          </p:nvPr>
        </p:nvSpPr>
        <p:spPr>
          <a:xfrm>
            <a:off x="250825" y="591152"/>
            <a:ext cx="9144000" cy="1143001"/>
          </a:xfrm>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err="1"/>
              <a:t>What</a:t>
            </a:r>
            <a:r>
              <a:rPr lang="sv-SE" sz="4000" dirty="0"/>
              <a:t> is a workflow?</a:t>
            </a:r>
            <a:endParaRPr sz="4000" dirty="0"/>
          </a:p>
        </p:txBody>
      </p:sp>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extLst>
              <p:ext uri="{D42A27DB-BD31-4B8C-83A1-F6EECF244321}">
                <p14:modId xmlns:p14="http://schemas.microsoft.com/office/powerpoint/2010/main" val="322851998"/>
              </p:ext>
            </p:extLst>
          </p:nvPr>
        </p:nvGraphicFramePr>
        <p:xfrm>
          <a:off x="2057400" y="1734153"/>
          <a:ext cx="5848350" cy="4857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1274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3670" y="448678"/>
            <a:ext cx="6242400" cy="745200"/>
          </a:xfrm>
        </p:spPr>
        <p:txBody>
          <a:bodyPr/>
          <a:lstStyle/>
          <a:p>
            <a:r>
              <a:rPr lang="en-GB" sz="2800" dirty="0"/>
              <a:t>GATK best practices workflow for variant discovery </a:t>
            </a:r>
            <a:br>
              <a:rPr lang="en-GB" sz="2800" dirty="0"/>
            </a:br>
            <a:endParaRPr lang="en-US" sz="2800" dirty="0"/>
          </a:p>
        </p:txBody>
      </p:sp>
      <p:sp>
        <p:nvSpPr>
          <p:cNvPr id="5" name="TextBox 4"/>
          <p:cNvSpPr txBox="1"/>
          <p:nvPr/>
        </p:nvSpPr>
        <p:spPr>
          <a:xfrm>
            <a:off x="503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2004032"/>
            <a:ext cx="9144000" cy="3765537"/>
          </a:xfrm>
          <a:prstGeom prst="rect">
            <a:avLst/>
          </a:prstGeom>
        </p:spPr>
      </p:pic>
    </p:spTree>
    <p:extLst>
      <p:ext uri="{BB962C8B-B14F-4D97-AF65-F5344CB8AC3E}">
        <p14:creationId xmlns:p14="http://schemas.microsoft.com/office/powerpoint/2010/main" val="1499756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1999" y="284767"/>
            <a:ext cx="7355432" cy="745200"/>
          </a:xfrm>
        </p:spPr>
        <p:txBody>
          <a:bodyPr/>
          <a:lstStyle/>
          <a:p>
            <a:r>
              <a:rPr lang="en-US" sz="3600" dirty="0"/>
              <a:t>Workflow conventions</a:t>
            </a:r>
          </a:p>
        </p:txBody>
      </p:sp>
      <p:sp>
        <p:nvSpPr>
          <p:cNvPr id="10" name="Shape 571"/>
          <p:cNvSpPr txBox="1">
            <a:spLocks/>
          </p:cNvSpPr>
          <p:nvPr/>
        </p:nvSpPr>
        <p:spPr>
          <a:xfrm>
            <a:off x="634482" y="2200686"/>
            <a:ext cx="7893697"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sz="1800"/>
            </a:pPr>
            <a:r>
              <a:rPr lang="en-US" sz="2400" dirty="0"/>
              <a:t>create a new output file in each process</a:t>
            </a:r>
          </a:p>
          <a:p>
            <a:pPr>
              <a:defRPr sz="1800"/>
            </a:pPr>
            <a:endParaRPr lang="sv-SE" sz="2400" dirty="0"/>
          </a:p>
          <a:p>
            <a:pPr>
              <a:defRPr sz="1800"/>
            </a:pPr>
            <a:r>
              <a:rPr lang="sv-SE" sz="2400" dirty="0" err="1"/>
              <a:t>Use</a:t>
            </a:r>
            <a:r>
              <a:rPr lang="sv-SE" sz="2400" dirty="0"/>
              <a:t> informative </a:t>
            </a:r>
            <a:r>
              <a:rPr lang="sv-SE" sz="2400" dirty="0" err="1"/>
              <a:t>file</a:t>
            </a:r>
            <a:r>
              <a:rPr lang="sv-SE" sz="2400" dirty="0"/>
              <a:t> </a:t>
            </a:r>
            <a:r>
              <a:rPr lang="sv-SE" sz="2400" dirty="0" err="1"/>
              <a:t>names</a:t>
            </a:r>
            <a:endParaRPr lang="sv-SE" sz="2400" dirty="0"/>
          </a:p>
          <a:p>
            <a:pPr marL="0" indent="0">
              <a:buFont typeface="Arial"/>
              <a:buNone/>
              <a:defRPr sz="1800"/>
            </a:pPr>
            <a:endParaRPr lang="sv-SE" sz="2800" dirty="0"/>
          </a:p>
        </p:txBody>
      </p:sp>
    </p:spTree>
    <p:extLst>
      <p:ext uri="{BB962C8B-B14F-4D97-AF65-F5344CB8AC3E}">
        <p14:creationId xmlns:p14="http://schemas.microsoft.com/office/powerpoint/2010/main" val="4188368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52000" y="637816"/>
            <a:ext cx="6242400" cy="745200"/>
          </a:xfrm>
        </p:spPr>
        <p:txBody>
          <a:bodyPr/>
          <a:lstStyle/>
          <a:p>
            <a:r>
              <a:rPr lang="en-GB" sz="2800" dirty="0"/>
              <a:t>Basic variant calling in one sample</a:t>
            </a:r>
          </a:p>
        </p:txBody>
      </p:sp>
      <p:graphicFrame>
        <p:nvGraphicFramePr>
          <p:cNvPr id="4" name="Content Placeholder 3">
            <a:extLst>
              <a:ext uri="{FF2B5EF4-FFF2-40B4-BE49-F238E27FC236}">
                <a16:creationId xmlns:a16="http://schemas.microsoft.com/office/drawing/2014/main" id="{A2223707-F764-4140-A370-E330EAA4B80B}"/>
              </a:ext>
            </a:extLst>
          </p:cNvPr>
          <p:cNvGraphicFramePr>
            <a:graphicFrameLocks noGrp="1"/>
          </p:cNvGraphicFramePr>
          <p:nvPr>
            <p:ph idx="1"/>
            <p:extLst/>
          </p:nvPr>
        </p:nvGraphicFramePr>
        <p:xfrm>
          <a:off x="252413" y="1576388"/>
          <a:ext cx="8639175" cy="462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1">
            <a:extLst>
              <a:ext uri="{FF2B5EF4-FFF2-40B4-BE49-F238E27FC236}">
                <a16:creationId xmlns:a16="http://schemas.microsoft.com/office/drawing/2014/main" id="{D1DA30B9-3D97-4740-92F4-0BF227732986}"/>
              </a:ext>
            </a:extLst>
          </p:cNvPr>
          <p:cNvSpPr txBox="1"/>
          <p:nvPr/>
        </p:nvSpPr>
        <p:spPr>
          <a:xfrm>
            <a:off x="6389692" y="1996924"/>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731899"/>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89209"/>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317517"/>
            <a:ext cx="0" cy="1170100"/>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064369"/>
            <a:ext cx="0" cy="1141169"/>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385751"/>
            <a:ext cx="1114758" cy="369332"/>
          </a:xfrm>
          <a:prstGeom prst="rect">
            <a:avLst/>
          </a:prstGeom>
          <a:noFill/>
        </p:spPr>
        <p:txBody>
          <a:bodyPr wrap="none" rtlCol="0">
            <a:spAutoFit/>
          </a:bodyPr>
          <a:lstStyle/>
          <a:p>
            <a:r>
              <a:rPr lang="en-US" dirty="0"/>
              <a:t>VCF files</a:t>
            </a:r>
          </a:p>
        </p:txBody>
      </p:sp>
    </p:spTree>
    <p:extLst>
      <p:ext uri="{BB962C8B-B14F-4D97-AF65-F5344CB8AC3E}">
        <p14:creationId xmlns:p14="http://schemas.microsoft.com/office/powerpoint/2010/main" val="834858222"/>
      </p:ext>
    </p:extLst>
  </p:cSld>
  <p:clrMapOvr>
    <a:masterClrMapping/>
  </p:clrMapOvr>
</p:sld>
</file>

<file path=ppt/theme/theme1.xml><?xml version="1.0" encoding="utf-8"?>
<a:theme xmlns:a="http://schemas.openxmlformats.org/drawingml/2006/main" name="NBIS_theme_Sebastian">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_theme_Sebastian" id="{7F9A542D-32B8-4342-B340-222972DEAC78}" vid="{1201A6DB-2E78-3749-A345-8D28DA270191}"/>
    </a:ext>
  </a:extLst>
</a:theme>
</file>

<file path=ppt/theme/theme10.xml><?xml version="1.0" encoding="utf-8"?>
<a:theme xmlns:a="http://schemas.openxmlformats.org/drawingml/2006/main" name="1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Theme">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4.xml><?xml version="1.0" encoding="utf-8"?>
<a:theme xmlns:a="http://schemas.openxmlformats.org/drawingml/2006/main" name="5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5.xml><?xml version="1.0" encoding="utf-8"?>
<a:theme xmlns:a="http://schemas.openxmlformats.org/drawingml/2006/main" name="6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6.xml><?xml version="1.0" encoding="utf-8"?>
<a:theme xmlns:a="http://schemas.openxmlformats.org/drawingml/2006/main" name="7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7.xml><?xml version="1.0" encoding="utf-8"?>
<a:theme xmlns:a="http://schemas.openxmlformats.org/drawingml/2006/main" name="8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8.xml><?xml version="1.0" encoding="utf-8"?>
<a:theme xmlns:a="http://schemas.openxmlformats.org/drawingml/2006/main" name="9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9.xml><?xml version="1.0" encoding="utf-8"?>
<a:theme xmlns:a="http://schemas.openxmlformats.org/drawingml/2006/main" name="10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01240306-97BB-EB43-839B-8CB94783852B}"/>
    </a:ext>
  </a:extLst>
</a:theme>
</file>

<file path=docProps/app.xml><?xml version="1.0" encoding="utf-8"?>
<Properties xmlns="http://schemas.openxmlformats.org/officeDocument/2006/extended-properties" xmlns:vt="http://schemas.openxmlformats.org/officeDocument/2006/docPropsVTypes">
  <Template>NBIS_themes</Template>
  <TotalTime>34785</TotalTime>
  <Words>6126</Words>
  <Application>Microsoft Macintosh PowerPoint</Application>
  <PresentationFormat>Bildspel på skärmen (4:3)</PresentationFormat>
  <Paragraphs>583</Paragraphs>
  <Slides>57</Slides>
  <Notes>41</Notes>
  <HiddenSlides>0</HiddenSlides>
  <MMClips>0</MMClips>
  <ScaleCrop>false</ScaleCrop>
  <HeadingPairs>
    <vt:vector size="6" baseType="variant">
      <vt:variant>
        <vt:lpstr>Använt teckensnitt</vt:lpstr>
      </vt:variant>
      <vt:variant>
        <vt:i4>11</vt:i4>
      </vt:variant>
      <vt:variant>
        <vt:lpstr>Tema</vt:lpstr>
      </vt:variant>
      <vt:variant>
        <vt:i4>10</vt:i4>
      </vt:variant>
      <vt:variant>
        <vt:lpstr>Bildrubriker</vt:lpstr>
      </vt:variant>
      <vt:variant>
        <vt:i4>57</vt:i4>
      </vt:variant>
    </vt:vector>
  </HeadingPairs>
  <TitlesOfParts>
    <vt:vector size="78" baseType="lpstr">
      <vt:lpstr>Arial</vt:lpstr>
      <vt:lpstr>ArialMT</vt:lpstr>
      <vt:lpstr>Calibri</vt:lpstr>
      <vt:lpstr>Cambria Math</vt:lpstr>
      <vt:lpstr>Century Gothic</vt:lpstr>
      <vt:lpstr>Courier</vt:lpstr>
      <vt:lpstr>Courier New</vt:lpstr>
      <vt:lpstr>Helvetica</vt:lpstr>
      <vt:lpstr>Mangal</vt:lpstr>
      <vt:lpstr>Monaco</vt:lpstr>
      <vt:lpstr>Wingdings</vt:lpstr>
      <vt:lpstr>NBIS_theme_Sebastian</vt:lpstr>
      <vt:lpstr>1_Default Theme</vt:lpstr>
      <vt:lpstr>3_Office-tema</vt:lpstr>
      <vt:lpstr>5_Office-tema</vt:lpstr>
      <vt:lpstr>6_Office-tema</vt:lpstr>
      <vt:lpstr>7_Office-tema</vt:lpstr>
      <vt:lpstr>8_Office-tema</vt:lpstr>
      <vt:lpstr>9_Office-tema</vt:lpstr>
      <vt:lpstr>10_Office-tema</vt:lpstr>
      <vt:lpstr>11_Office-tema</vt:lpstr>
      <vt:lpstr>Variant Calling Workflow</vt:lpstr>
      <vt:lpstr>Talk Overview</vt:lpstr>
      <vt:lpstr>NGS overview</vt:lpstr>
      <vt:lpstr>Illumina sequencing</vt:lpstr>
      <vt:lpstr>Variant calling workflow</vt:lpstr>
      <vt:lpstr>What is a workflow?</vt:lpstr>
      <vt:lpstr>GATK best practices workflow for variant discovery  </vt:lpstr>
      <vt:lpstr>Workflow conventions</vt:lpstr>
      <vt:lpstr>Basic variant calling in one sample</vt:lpstr>
      <vt:lpstr>Basic variant calling in one sample</vt:lpstr>
      <vt:lpstr>Quality control</vt:lpstr>
      <vt:lpstr>Basic variant calling in one sample</vt:lpstr>
      <vt:lpstr>Reference genome</vt:lpstr>
      <vt:lpstr>Alignment</vt:lpstr>
      <vt:lpstr>Alignment</vt:lpstr>
      <vt:lpstr>Alignment</vt:lpstr>
      <vt:lpstr>Alignment</vt:lpstr>
      <vt:lpstr>Output from mapping - Sam format</vt:lpstr>
      <vt:lpstr>Read groups</vt:lpstr>
      <vt:lpstr>Convert to Bam </vt:lpstr>
      <vt:lpstr>File Indices</vt:lpstr>
      <vt:lpstr>Paired-End data</vt:lpstr>
      <vt:lpstr>Paired-end data</vt:lpstr>
      <vt:lpstr>Basic variant calling in one sample</vt:lpstr>
      <vt:lpstr>Variants</vt:lpstr>
      <vt:lpstr>Variant calling</vt:lpstr>
      <vt:lpstr>Variant Calling HaplotypeCaller</vt:lpstr>
      <vt:lpstr>Variant Call Format (VCF)</vt:lpstr>
      <vt:lpstr>Variant Call Format (VCF)</vt:lpstr>
      <vt:lpstr>Variants</vt:lpstr>
      <vt:lpstr>Todays workshop </vt:lpstr>
      <vt:lpstr>1000 Genomes data</vt:lpstr>
      <vt:lpstr>Lactose and Lactase</vt:lpstr>
      <vt:lpstr>Prevalence of lactose intolerance</vt:lpstr>
      <vt:lpstr>part one:  variant calling in one sample </vt:lpstr>
      <vt:lpstr>Basic variant calling workflow  </vt:lpstr>
      <vt:lpstr>Workshop part one</vt:lpstr>
      <vt:lpstr>Part two (if you have time):  variant calling in cohort </vt:lpstr>
      <vt:lpstr>Joint genotyping of cohort</vt:lpstr>
      <vt:lpstr>gVCF Files</vt:lpstr>
      <vt:lpstr>Joint variant calling workflow</vt:lpstr>
      <vt:lpstr>Part three (if you have time):  Follow GATK best practices for  short variant discovery </vt:lpstr>
      <vt:lpstr>GATK  Best Practice Variant Calling Workflow</vt:lpstr>
      <vt:lpstr>Mark Duplicates</vt:lpstr>
      <vt:lpstr>Duplicate reads</vt:lpstr>
      <vt:lpstr>Picard MarkDuplicates</vt:lpstr>
      <vt:lpstr>Base Quality Score Recalibration (BQSR)</vt:lpstr>
      <vt:lpstr>Base Quality Score Recalibration (BQSR)</vt:lpstr>
      <vt:lpstr>Base Quality Score Recalibration (BQSR)</vt:lpstr>
      <vt:lpstr>Filter variants</vt:lpstr>
      <vt:lpstr>Filtering</vt:lpstr>
      <vt:lpstr>Filtering SNPs</vt:lpstr>
      <vt:lpstr>Filtering INDELs</vt:lpstr>
      <vt:lpstr>Merge filtered SNPs and INDELs</vt:lpstr>
      <vt:lpstr>GATK best practises</vt:lpstr>
      <vt:lpstr>Not includer in workshop:  Annotation! </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DiLorenzo</dc:creator>
  <cp:lastModifiedBy>Malin Larsson</cp:lastModifiedBy>
  <cp:revision>390</cp:revision>
  <cp:lastPrinted>2017-05-17T06:27:05Z</cp:lastPrinted>
  <dcterms:created xsi:type="dcterms:W3CDTF">2017-01-13T10:12:06Z</dcterms:created>
  <dcterms:modified xsi:type="dcterms:W3CDTF">2020-04-22T12:38:12Z</dcterms:modified>
</cp:coreProperties>
</file>